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7" r:id="rId7"/>
    <p:sldId id="268" r:id="rId8"/>
    <p:sldId id="269" r:id="rId9"/>
    <p:sldId id="289" r:id="rId10"/>
    <p:sldId id="287" r:id="rId11"/>
    <p:sldId id="288" r:id="rId12"/>
  </p:sldIdLst>
  <p:sldSz cx="9144000" cy="5143500" type="screen16x9"/>
  <p:notesSz cx="6858000" cy="9144000"/>
  <p:embeddedFontLst>
    <p:embeddedFont>
      <p:font typeface="Abel" panose="020B0604020202020204" charset="0"/>
      <p:regular r:id="rId14"/>
    </p:embeddedFont>
    <p:embeddedFont>
      <p:font typeface="Anton" panose="020B0604020202020204" charset="0"/>
      <p:regular r:id="rId15"/>
    </p:embeddedFont>
    <p:embeddedFont>
      <p:font typeface="Saira ExtraCondensed ExtraBold" panose="020B0604020202020204" charset="0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CL" initials="T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16:40:25.992" idx="1">
    <p:pos x="10" y="10"/>
    <p:text>Acá se continua(se pueden usar formatos de otras diapositivas!)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png>
</file>

<file path=ppt/media/image10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9221361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db2ce798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db2ce7980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db7e6a52d_6_8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db7e6a52d_6_8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49079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57cfa781d9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57cfa781d9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3514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7cfa781d9_1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7cfa781d9_1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db2ce7980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db2ce7980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7cfa781d9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7cfa781d9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7cfa781d9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7cfa781d9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57cfa781d9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57cfa781d9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57cfa781d9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57cfa781d9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db7e6a52d_6_8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db7e6a52d_6_8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db7e6a52d_6_8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db7e6a52d_6_8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3355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solidFill>
          <a:srgbClr val="F3F3F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75225" y="-81925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068525" y="1178650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66725" y="1461650"/>
            <a:ext cx="8377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1_1">
    <p:bg>
      <p:bgPr>
        <a:solidFill>
          <a:srgbClr val="F3F3F3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3757850" y="673200"/>
            <a:ext cx="1628400" cy="45153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9838" y="3385050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2"/>
          </p:nvPr>
        </p:nvSpPr>
        <p:spPr>
          <a:xfrm>
            <a:off x="699838" y="2587300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3"/>
          </p:nvPr>
        </p:nvSpPr>
        <p:spPr>
          <a:xfrm>
            <a:off x="699838" y="1789550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4"/>
          </p:nvPr>
        </p:nvSpPr>
        <p:spPr>
          <a:xfrm>
            <a:off x="699838" y="991800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bel"/>
              <a:buNone/>
              <a:defRPr sz="1100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3649980" y="1545450"/>
            <a:ext cx="3717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bg>
      <p:bgPr>
        <a:solidFill>
          <a:srgbClr val="F3F3F3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2609450" y="0"/>
            <a:ext cx="3925200" cy="4470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 hasCustomPrompt="1"/>
          </p:nvPr>
        </p:nvSpPr>
        <p:spPr>
          <a:xfrm>
            <a:off x="4671338" y="673922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 flipH="1">
            <a:off x="5900950" y="367575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2"/>
          </p:nvPr>
        </p:nvSpPr>
        <p:spPr>
          <a:xfrm>
            <a:off x="5900950" y="979754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 idx="3" hasCustomPrompt="1"/>
          </p:nvPr>
        </p:nvSpPr>
        <p:spPr>
          <a:xfrm>
            <a:off x="4671338" y="2157700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4"/>
          </p:nvPr>
        </p:nvSpPr>
        <p:spPr>
          <a:xfrm flipH="1">
            <a:off x="5900950" y="1859123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5"/>
          </p:nvPr>
        </p:nvSpPr>
        <p:spPr>
          <a:xfrm>
            <a:off x="5900950" y="2471304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 idx="6" hasCustomPrompt="1"/>
          </p:nvPr>
        </p:nvSpPr>
        <p:spPr>
          <a:xfrm>
            <a:off x="3583427" y="673900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7"/>
          </p:nvPr>
        </p:nvSpPr>
        <p:spPr>
          <a:xfrm flipH="1">
            <a:off x="1394425" y="367575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8"/>
          </p:nvPr>
        </p:nvSpPr>
        <p:spPr>
          <a:xfrm>
            <a:off x="999625" y="979779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 idx="9" hasCustomPrompt="1"/>
          </p:nvPr>
        </p:nvSpPr>
        <p:spPr>
          <a:xfrm>
            <a:off x="3583427" y="2157696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3"/>
          </p:nvPr>
        </p:nvSpPr>
        <p:spPr>
          <a:xfrm flipH="1">
            <a:off x="1394425" y="1859121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14"/>
          </p:nvPr>
        </p:nvSpPr>
        <p:spPr>
          <a:xfrm>
            <a:off x="999625" y="2471312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15" hasCustomPrompt="1"/>
          </p:nvPr>
        </p:nvSpPr>
        <p:spPr>
          <a:xfrm>
            <a:off x="4671338" y="3661082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6"/>
          </p:nvPr>
        </p:nvSpPr>
        <p:spPr>
          <a:xfrm flipH="1">
            <a:off x="5900950" y="3376576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17"/>
          </p:nvPr>
        </p:nvSpPr>
        <p:spPr>
          <a:xfrm>
            <a:off x="5900950" y="3988759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 idx="18" hasCustomPrompt="1"/>
          </p:nvPr>
        </p:nvSpPr>
        <p:spPr>
          <a:xfrm>
            <a:off x="3583427" y="3661077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19"/>
          </p:nvPr>
        </p:nvSpPr>
        <p:spPr>
          <a:xfrm flipH="1">
            <a:off x="1394425" y="3376575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20"/>
          </p:nvPr>
        </p:nvSpPr>
        <p:spPr>
          <a:xfrm>
            <a:off x="999625" y="3988767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_5">
    <p:bg>
      <p:bgPr>
        <a:solidFill>
          <a:srgbClr val="F3F3F3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0" y="673200"/>
            <a:ext cx="6669600" cy="447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6086775" y="2303100"/>
            <a:ext cx="22245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ctrTitle"/>
          </p:nvPr>
        </p:nvSpPr>
        <p:spPr>
          <a:xfrm>
            <a:off x="2278690" y="1545450"/>
            <a:ext cx="30939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4_4_1">
    <p:bg>
      <p:bgPr>
        <a:solidFill>
          <a:srgbClr val="F3F3F3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1567800" y="1776600"/>
            <a:ext cx="6008400" cy="159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1"/>
          </p:nvPr>
        </p:nvSpPr>
        <p:spPr>
          <a:xfrm flipH="1">
            <a:off x="2861934" y="2817150"/>
            <a:ext cx="426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ton"/>
              <a:buNone/>
              <a:defRPr sz="12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aira ExtraCondensed ExtraBold"/>
              <a:buNone/>
              <a:defRPr sz="1800">
                <a:latin typeface="Saira ExtraCondensed ExtraBold"/>
                <a:ea typeface="Saira ExtraCondensed ExtraBold"/>
                <a:cs typeface="Saira ExtraCondensed ExtraBold"/>
                <a:sym typeface="Saira ExtraCondensed ExtraBold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ubTitle" idx="2"/>
          </p:nvPr>
        </p:nvSpPr>
        <p:spPr>
          <a:xfrm>
            <a:off x="1893550" y="2323100"/>
            <a:ext cx="53568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">
  <p:cSld name="CUSTOM_2_1_1_1">
    <p:bg>
      <p:bgPr>
        <a:solidFill>
          <a:srgbClr val="F3F3F3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 flipH="1">
            <a:off x="3757750" y="0"/>
            <a:ext cx="1628400" cy="5229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ctrTitle"/>
          </p:nvPr>
        </p:nvSpPr>
        <p:spPr>
          <a:xfrm>
            <a:off x="3868975" y="2143950"/>
            <a:ext cx="1406100" cy="8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None/>
              <a:defRPr sz="27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 flipH="1">
            <a:off x="992525" y="1809450"/>
            <a:ext cx="22434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ubTitle" idx="2"/>
          </p:nvPr>
        </p:nvSpPr>
        <p:spPr>
          <a:xfrm>
            <a:off x="992475" y="2678542"/>
            <a:ext cx="2243400" cy="537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3"/>
          </p:nvPr>
        </p:nvSpPr>
        <p:spPr>
          <a:xfrm flipH="1">
            <a:off x="5908125" y="1809450"/>
            <a:ext cx="22434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nton"/>
              <a:buNone/>
              <a:defRPr sz="1600">
                <a:solidFill>
                  <a:schemeClr val="accen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subTitle" idx="4"/>
          </p:nvPr>
        </p:nvSpPr>
        <p:spPr>
          <a:xfrm>
            <a:off x="5908125" y="2678542"/>
            <a:ext cx="2243400" cy="537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4_3_1">
    <p:bg>
      <p:bgPr>
        <a:solidFill>
          <a:srgbClr val="F3F3F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subTitle" idx="1"/>
          </p:nvPr>
        </p:nvSpPr>
        <p:spPr>
          <a:xfrm>
            <a:off x="1139125" y="2298263"/>
            <a:ext cx="27768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 flipH="1">
            <a:off x="4939425" y="1461650"/>
            <a:ext cx="3442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1"/>
          <p:cNvSpPr/>
          <p:nvPr/>
        </p:nvSpPr>
        <p:spPr>
          <a:xfrm>
            <a:off x="6982882" y="1205014"/>
            <a:ext cx="1761600" cy="40362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4_3_1_1">
    <p:bg>
      <p:bgPr>
        <a:solidFill>
          <a:srgbClr val="F3F3F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/>
          <p:nvPr/>
        </p:nvSpPr>
        <p:spPr>
          <a:xfrm>
            <a:off x="5347650" y="1440300"/>
            <a:ext cx="3872400" cy="226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subTitle" idx="1"/>
          </p:nvPr>
        </p:nvSpPr>
        <p:spPr>
          <a:xfrm>
            <a:off x="1139125" y="2298275"/>
            <a:ext cx="37278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 flipH="1">
            <a:off x="4939425" y="1545450"/>
            <a:ext cx="34425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3F3F3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■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■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Abel"/>
              <a:buChar char="■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comments" Target="../comments/comment1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894545" y="1372417"/>
            <a:ext cx="4701900" cy="310125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Entre ingenieros y ciudadanos</a:t>
            </a:r>
            <a:endParaRPr sz="60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475225" y="-81925"/>
            <a:ext cx="1761600" cy="40362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7068525" y="1178650"/>
            <a:ext cx="1761600" cy="40362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81;p16">
            <a:extLst>
              <a:ext uri="{FF2B5EF4-FFF2-40B4-BE49-F238E27FC236}">
                <a16:creationId xmlns:a16="http://schemas.microsoft.com/office/drawing/2014/main" id="{2AEE9464-6D3A-4350-BB46-A8960B9649E6}"/>
              </a:ext>
            </a:extLst>
          </p:cNvPr>
          <p:cNvSpPr txBox="1">
            <a:spLocks/>
          </p:cNvSpPr>
          <p:nvPr/>
        </p:nvSpPr>
        <p:spPr>
          <a:xfrm>
            <a:off x="7045584" y="1178650"/>
            <a:ext cx="1830881" cy="4921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5200"/>
              <a:buFont typeface="Anton"/>
              <a:buNone/>
              <a:defRPr sz="5200" b="0" i="0" u="none" strike="noStrike" cap="none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5200"/>
              <a:buFont typeface="Anton"/>
              <a:buNone/>
              <a:defRPr sz="5200" b="0" i="0" u="none" strike="noStrike" cap="none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5200"/>
              <a:buFont typeface="Anton"/>
              <a:buNone/>
              <a:defRPr sz="5200" b="0" i="0" u="none" strike="noStrike" cap="none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5200"/>
              <a:buFont typeface="Anton"/>
              <a:buNone/>
              <a:defRPr sz="5200" b="0" i="0" u="none" strike="noStrike" cap="none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5200"/>
              <a:buFont typeface="Anton"/>
              <a:buNone/>
              <a:defRPr sz="5200" b="0" i="0" u="none" strike="noStrike" cap="none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5200"/>
              <a:buFont typeface="Anton"/>
              <a:buNone/>
              <a:defRPr sz="5200" b="0" i="0" u="none" strike="noStrike" cap="none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5200"/>
              <a:buFont typeface="Anton"/>
              <a:buNone/>
              <a:defRPr sz="5200" b="0" i="0" u="none" strike="noStrike" cap="none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5200"/>
              <a:buFont typeface="Anton"/>
              <a:buNone/>
              <a:defRPr sz="5200" b="0" i="0" u="none" strike="noStrike" cap="none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5200"/>
              <a:buFont typeface="Anton"/>
              <a:buNone/>
              <a:defRPr sz="5200" b="0" i="0" u="none" strike="noStrike" cap="none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s-MX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 CONOCIMIENTO EXPERTO EN LA ESFERA PÚBLICA</a:t>
            </a:r>
            <a:endParaRPr lang="es-AR" sz="60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50000" b="-50000"/>
          </a:stretch>
        </a:blip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9"/>
          <p:cNvSpPr txBox="1">
            <a:spLocks noGrp="1"/>
          </p:cNvSpPr>
          <p:nvPr>
            <p:ph type="subTitle" idx="1"/>
          </p:nvPr>
        </p:nvSpPr>
        <p:spPr>
          <a:xfrm>
            <a:off x="3773314" y="0"/>
            <a:ext cx="5370686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>
                  <a:lumMod val="75000"/>
                </a:schemeClr>
              </a:buClr>
              <a:buSzPts val="1200"/>
              <a:buFont typeface="Abel"/>
              <a:buChar char="◂"/>
            </a:pPr>
            <a:r>
              <a:rPr lang="es-ES" sz="1400" b="1" dirty="0">
                <a:solidFill>
                  <a:schemeClr val="accent2">
                    <a:lumMod val="75000"/>
                  </a:schemeClr>
                </a:solidFill>
              </a:rPr>
              <a:t>No se eliminan las desigualdades en el conocimiento científico</a:t>
            </a:r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>
                  <a:lumMod val="75000"/>
                </a:schemeClr>
              </a:buClr>
              <a:buSzPts val="1200"/>
              <a:buFont typeface="Abel"/>
              <a:buChar char="◂"/>
            </a:pPr>
            <a:r>
              <a:rPr lang="es-AR" sz="1400" b="1" dirty="0">
                <a:solidFill>
                  <a:schemeClr val="accent2">
                    <a:lumMod val="75000"/>
                  </a:schemeClr>
                </a:solidFill>
              </a:rPr>
              <a:t>No será fácil encontrar una forma de discusión en la que se entrecrucen los conocimientos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>
                  <a:lumMod val="75000"/>
                </a:schemeClr>
              </a:buClr>
              <a:buSzPts val="1200"/>
              <a:buFont typeface="Abel"/>
              <a:buChar char="◂"/>
            </a:pPr>
            <a:r>
              <a:rPr lang="es-AR" sz="1400" b="1" dirty="0">
                <a:solidFill>
                  <a:schemeClr val="accent2">
                    <a:lumMod val="75000"/>
                  </a:schemeClr>
                </a:solidFill>
              </a:rPr>
              <a:t>Sistema de control de posibilidades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2B05277F-16A9-45C7-AA43-00731E8ABCCE}"/>
              </a:ext>
            </a:extLst>
          </p:cNvPr>
          <p:cNvSpPr/>
          <p:nvPr/>
        </p:nvSpPr>
        <p:spPr>
          <a:xfrm>
            <a:off x="0" y="1521355"/>
            <a:ext cx="3773314" cy="23117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E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7D9B8B62-7B46-44F2-A846-C14347AA9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-160733" y="1521355"/>
            <a:ext cx="3934047" cy="2311705"/>
          </a:xfrm>
        </p:spPr>
        <p:txBody>
          <a:bodyPr/>
          <a:lstStyle/>
          <a:p>
            <a:r>
              <a:rPr lang="es-ES" sz="5400" dirty="0"/>
              <a:t>DESVENTAJAS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6468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8"/>
          <p:cNvSpPr txBox="1">
            <a:spLocks noGrp="1"/>
          </p:cNvSpPr>
          <p:nvPr>
            <p:ph type="subTitle" idx="1"/>
          </p:nvPr>
        </p:nvSpPr>
        <p:spPr>
          <a:xfrm>
            <a:off x="0" y="1191865"/>
            <a:ext cx="4572000" cy="15056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500" dirty="0"/>
              <a:t>Para que esta esfera se pueda dar:</a:t>
            </a:r>
          </a:p>
          <a:p>
            <a:pPr marL="628650" lvl="1" indent="-171450">
              <a:buClr>
                <a:schemeClr val="accent2">
                  <a:lumMod val="75000"/>
                </a:schemeClr>
              </a:buClr>
              <a:buSzPts val="1100"/>
              <a:buFont typeface="Wingdings" panose="05000000000000000000" pitchFamily="2" charset="2"/>
              <a:buChar char="§"/>
            </a:pPr>
            <a:r>
              <a:rPr lang="es-AR" sz="1500" dirty="0"/>
              <a:t>los ciudadanos deberán aprender o tratar de comprender varios aspectos relacionados con la ciencia y la tecnología.</a:t>
            </a:r>
          </a:p>
          <a:p>
            <a:pPr marL="628650" lvl="1" indent="-171450">
              <a:buClr>
                <a:schemeClr val="accent2">
                  <a:lumMod val="75000"/>
                </a:schemeClr>
              </a:buClr>
              <a:buSzPts val="1100"/>
              <a:buFont typeface="Wingdings" panose="05000000000000000000" pitchFamily="2" charset="2"/>
              <a:buChar char="§"/>
            </a:pPr>
            <a:r>
              <a:rPr lang="es-AR" sz="1500" dirty="0"/>
              <a:t>los expertos deberán conocer y aplicar el sistema de responsabilidades asignados por la democracia.</a:t>
            </a:r>
            <a:endParaRPr lang="es-ES" sz="1500" dirty="0"/>
          </a:p>
        </p:txBody>
      </p:sp>
      <p:sp>
        <p:nvSpPr>
          <p:cNvPr id="387" name="Google Shape;387;p28"/>
          <p:cNvSpPr txBox="1">
            <a:spLocks noGrp="1"/>
          </p:cNvSpPr>
          <p:nvPr>
            <p:ph type="ctrTitle"/>
          </p:nvPr>
        </p:nvSpPr>
        <p:spPr>
          <a:xfrm flipH="1">
            <a:off x="6974958" y="1191865"/>
            <a:ext cx="1725944" cy="39516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 err="1"/>
              <a:t>Floreancia</a:t>
            </a:r>
            <a:r>
              <a:rPr lang="es-ES" sz="2400" dirty="0"/>
              <a:t> Galeano</a:t>
            </a:r>
            <a:br>
              <a:rPr lang="es-ES" sz="2400" dirty="0"/>
            </a:br>
            <a:br>
              <a:rPr lang="es-ES" sz="2400" dirty="0"/>
            </a:br>
            <a:r>
              <a:rPr lang="es-ES" sz="2400"/>
              <a:t>Roberta Gabor</a:t>
            </a:r>
            <a:br>
              <a:rPr lang="es-ES" sz="2400" dirty="0"/>
            </a:br>
            <a:br>
              <a:rPr lang="es-ES" sz="2400" dirty="0"/>
            </a:br>
            <a:r>
              <a:rPr lang="es-ES" sz="2400" dirty="0"/>
              <a:t>Pedro</a:t>
            </a:r>
            <a:br>
              <a:rPr lang="es-ES" sz="2400" dirty="0"/>
            </a:br>
            <a:r>
              <a:rPr lang="es-ES" sz="2400" dirty="0" err="1"/>
              <a:t>Seneriz</a:t>
            </a:r>
            <a:endParaRPr sz="2400" dirty="0"/>
          </a:p>
        </p:txBody>
      </p:sp>
      <p:sp>
        <p:nvSpPr>
          <p:cNvPr id="388" name="Google Shape;388;p28"/>
          <p:cNvSpPr/>
          <p:nvPr/>
        </p:nvSpPr>
        <p:spPr>
          <a:xfrm flipH="1">
            <a:off x="1081950" y="0"/>
            <a:ext cx="1628400" cy="82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E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s-ES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Conclusiones</a:t>
            </a:r>
            <a:endParaRPr kumimoji="0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DAB667A2-4FA1-4D25-893D-A72729062C9D}"/>
              </a:ext>
            </a:extLst>
          </p:cNvPr>
          <p:cNvSpPr txBox="1"/>
          <p:nvPr/>
        </p:nvSpPr>
        <p:spPr>
          <a:xfrm>
            <a:off x="-414670" y="2697494"/>
            <a:ext cx="506109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>
                  <a:lumMod val="75000"/>
                </a:srgbClr>
              </a:buClr>
              <a:buSzPts val="1100"/>
              <a:buFont typeface="Abel"/>
              <a:buNone/>
              <a:tabLst/>
              <a:defRPr/>
            </a:pPr>
            <a:r>
              <a:rPr kumimoji="0" lang="es-AR" sz="1500" b="0" i="0" u="none" strike="noStrike" kern="0" cap="none" spc="0" normalizeH="0" baseline="0" noProof="0" dirty="0">
                <a:ln>
                  <a:noFill/>
                </a:ln>
                <a:solidFill>
                  <a:srgbClr val="FFF566"/>
                </a:solidFill>
                <a:effectLst/>
                <a:uLnTx/>
                <a:uFillTx/>
                <a:latin typeface="Abel"/>
                <a:cs typeface="Arial"/>
                <a:sym typeface="Abel"/>
              </a:rPr>
              <a:t>La ciencia y la tecnología podrían comenzar a formar parte de la sociedad como un quinto poder del sistema democrático</a:t>
            </a:r>
            <a:endParaRPr kumimoji="0" lang="es-ES" sz="1500" b="0" i="0" u="none" strike="noStrike" kern="0" cap="none" spc="0" normalizeH="0" baseline="0" noProof="0" dirty="0">
              <a:ln>
                <a:noFill/>
              </a:ln>
              <a:solidFill>
                <a:srgbClr val="FFF566"/>
              </a:solidFill>
              <a:effectLst/>
              <a:uLnTx/>
              <a:uFillTx/>
              <a:latin typeface="Abel"/>
              <a:cs typeface="Arial"/>
              <a:sym typeface="Abel"/>
            </a:endParaRPr>
          </a:p>
        </p:txBody>
      </p:sp>
    </p:spTree>
    <p:extLst>
      <p:ext uri="{BB962C8B-B14F-4D97-AF65-F5344CB8AC3E}">
        <p14:creationId xmlns:p14="http://schemas.microsoft.com/office/powerpoint/2010/main" val="3525153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/>
          <p:nvPr/>
        </p:nvSpPr>
        <p:spPr>
          <a:xfrm>
            <a:off x="2643933" y="718200"/>
            <a:ext cx="6427200" cy="447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l="9116" r="9124"/>
          <a:stretch/>
        </p:blipFill>
        <p:spPr>
          <a:xfrm>
            <a:off x="3297192" y="348987"/>
            <a:ext cx="5877100" cy="4794513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/>
          <p:nvPr/>
        </p:nvSpPr>
        <p:spPr>
          <a:xfrm>
            <a:off x="3757850" y="673200"/>
            <a:ext cx="1628400" cy="45153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2824666" y="1921238"/>
            <a:ext cx="284850" cy="327766"/>
          </a:xfrm>
          <a:custGeom>
            <a:avLst/>
            <a:gdLst/>
            <a:ahLst/>
            <a:cxnLst/>
            <a:rect l="l" t="t" r="r" b="b"/>
            <a:pathLst>
              <a:path w="181433" h="208768" extrusionOk="0">
                <a:moveTo>
                  <a:pt x="134166" y="27499"/>
                </a:moveTo>
                <a:lnTo>
                  <a:pt x="134166" y="70720"/>
                </a:lnTo>
                <a:cubicBezTo>
                  <a:pt x="134166" y="71568"/>
                  <a:pt x="133775" y="72383"/>
                  <a:pt x="133090" y="72873"/>
                </a:cubicBezTo>
                <a:lnTo>
                  <a:pt x="99850" y="97305"/>
                </a:lnTo>
                <a:cubicBezTo>
                  <a:pt x="95055" y="100795"/>
                  <a:pt x="95055" y="107972"/>
                  <a:pt x="99850" y="111462"/>
                </a:cubicBezTo>
                <a:lnTo>
                  <a:pt x="112963" y="121118"/>
                </a:lnTo>
                <a:lnTo>
                  <a:pt x="68470" y="121118"/>
                </a:lnTo>
                <a:lnTo>
                  <a:pt x="81583" y="111462"/>
                </a:lnTo>
                <a:cubicBezTo>
                  <a:pt x="86378" y="107972"/>
                  <a:pt x="86378" y="100795"/>
                  <a:pt x="81583" y="97305"/>
                </a:cubicBezTo>
                <a:lnTo>
                  <a:pt x="48343" y="72873"/>
                </a:lnTo>
                <a:cubicBezTo>
                  <a:pt x="47658" y="72383"/>
                  <a:pt x="47267" y="71568"/>
                  <a:pt x="47267" y="70720"/>
                </a:cubicBezTo>
                <a:lnTo>
                  <a:pt x="47267" y="27499"/>
                </a:lnTo>
                <a:close/>
                <a:moveTo>
                  <a:pt x="23357" y="27499"/>
                </a:moveTo>
                <a:lnTo>
                  <a:pt x="23357" y="181269"/>
                </a:lnTo>
                <a:lnTo>
                  <a:pt x="18072" y="181269"/>
                </a:lnTo>
                <a:lnTo>
                  <a:pt x="18072" y="27499"/>
                </a:lnTo>
                <a:close/>
                <a:moveTo>
                  <a:pt x="41134" y="27499"/>
                </a:moveTo>
                <a:lnTo>
                  <a:pt x="41134" y="70720"/>
                </a:lnTo>
                <a:cubicBezTo>
                  <a:pt x="41134" y="73493"/>
                  <a:pt x="42472" y="76135"/>
                  <a:pt x="44723" y="77798"/>
                </a:cubicBezTo>
                <a:lnTo>
                  <a:pt x="77962" y="102231"/>
                </a:lnTo>
                <a:cubicBezTo>
                  <a:pt x="79430" y="103307"/>
                  <a:pt x="79430" y="105460"/>
                  <a:pt x="77962" y="106536"/>
                </a:cubicBezTo>
                <a:lnTo>
                  <a:pt x="44723" y="130969"/>
                </a:lnTo>
                <a:cubicBezTo>
                  <a:pt x="42472" y="132632"/>
                  <a:pt x="41134" y="135275"/>
                  <a:pt x="41134" y="138047"/>
                </a:cubicBezTo>
                <a:lnTo>
                  <a:pt x="41134" y="181269"/>
                </a:lnTo>
                <a:lnTo>
                  <a:pt x="29489" y="181269"/>
                </a:lnTo>
                <a:lnTo>
                  <a:pt x="29489" y="27499"/>
                </a:lnTo>
                <a:close/>
                <a:moveTo>
                  <a:pt x="121281" y="127217"/>
                </a:moveTo>
                <a:lnTo>
                  <a:pt x="133090" y="135894"/>
                </a:lnTo>
                <a:cubicBezTo>
                  <a:pt x="133775" y="136384"/>
                  <a:pt x="134166" y="137199"/>
                  <a:pt x="134166" y="138047"/>
                </a:cubicBezTo>
                <a:lnTo>
                  <a:pt x="134166" y="181269"/>
                </a:lnTo>
                <a:lnTo>
                  <a:pt x="47267" y="181269"/>
                </a:lnTo>
                <a:lnTo>
                  <a:pt x="47267" y="138047"/>
                </a:lnTo>
                <a:cubicBezTo>
                  <a:pt x="47267" y="137232"/>
                  <a:pt x="47658" y="136416"/>
                  <a:pt x="48343" y="135894"/>
                </a:cubicBezTo>
                <a:lnTo>
                  <a:pt x="60152" y="127217"/>
                </a:lnTo>
                <a:close/>
                <a:moveTo>
                  <a:pt x="151944" y="27499"/>
                </a:moveTo>
                <a:lnTo>
                  <a:pt x="151944" y="181269"/>
                </a:lnTo>
                <a:lnTo>
                  <a:pt x="140299" y="181269"/>
                </a:lnTo>
                <a:lnTo>
                  <a:pt x="140299" y="138047"/>
                </a:lnTo>
                <a:cubicBezTo>
                  <a:pt x="140299" y="135275"/>
                  <a:pt x="138961" y="132632"/>
                  <a:pt x="136711" y="130969"/>
                </a:cubicBezTo>
                <a:lnTo>
                  <a:pt x="103471" y="106536"/>
                </a:lnTo>
                <a:cubicBezTo>
                  <a:pt x="102003" y="105460"/>
                  <a:pt x="102003" y="103307"/>
                  <a:pt x="103471" y="102231"/>
                </a:cubicBezTo>
                <a:lnTo>
                  <a:pt x="136711" y="77798"/>
                </a:lnTo>
                <a:cubicBezTo>
                  <a:pt x="138961" y="76135"/>
                  <a:pt x="140299" y="73493"/>
                  <a:pt x="140299" y="70720"/>
                </a:cubicBezTo>
                <a:lnTo>
                  <a:pt x="140299" y="27499"/>
                </a:lnTo>
                <a:close/>
                <a:moveTo>
                  <a:pt x="173473" y="187401"/>
                </a:moveTo>
                <a:cubicBezTo>
                  <a:pt x="174452" y="187401"/>
                  <a:pt x="175300" y="188217"/>
                  <a:pt x="175300" y="189228"/>
                </a:cubicBezTo>
                <a:lnTo>
                  <a:pt x="175300" y="200808"/>
                </a:lnTo>
                <a:cubicBezTo>
                  <a:pt x="175300" y="201819"/>
                  <a:pt x="174452" y="202635"/>
                  <a:pt x="173473" y="202635"/>
                </a:cubicBezTo>
                <a:lnTo>
                  <a:pt x="7960" y="202635"/>
                </a:lnTo>
                <a:cubicBezTo>
                  <a:pt x="6981" y="202635"/>
                  <a:pt x="6133" y="201819"/>
                  <a:pt x="6133" y="200808"/>
                </a:cubicBezTo>
                <a:lnTo>
                  <a:pt x="6133" y="189228"/>
                </a:lnTo>
                <a:cubicBezTo>
                  <a:pt x="6133" y="188217"/>
                  <a:pt x="6981" y="187401"/>
                  <a:pt x="7960" y="187401"/>
                </a:cubicBezTo>
                <a:close/>
                <a:moveTo>
                  <a:pt x="7960" y="0"/>
                </a:moveTo>
                <a:cubicBezTo>
                  <a:pt x="3589" y="0"/>
                  <a:pt x="1" y="3556"/>
                  <a:pt x="1" y="7959"/>
                </a:cubicBezTo>
                <a:lnTo>
                  <a:pt x="1" y="19539"/>
                </a:lnTo>
                <a:cubicBezTo>
                  <a:pt x="1" y="23910"/>
                  <a:pt x="3589" y="27499"/>
                  <a:pt x="7960" y="27499"/>
                </a:cubicBezTo>
                <a:lnTo>
                  <a:pt x="11972" y="27499"/>
                </a:lnTo>
                <a:lnTo>
                  <a:pt x="11972" y="181269"/>
                </a:lnTo>
                <a:lnTo>
                  <a:pt x="7960" y="181269"/>
                </a:lnTo>
                <a:cubicBezTo>
                  <a:pt x="3589" y="181269"/>
                  <a:pt x="1" y="184857"/>
                  <a:pt x="1" y="189228"/>
                </a:cubicBezTo>
                <a:lnTo>
                  <a:pt x="1" y="200808"/>
                </a:lnTo>
                <a:cubicBezTo>
                  <a:pt x="1" y="205212"/>
                  <a:pt x="3589" y="208767"/>
                  <a:pt x="7960" y="208767"/>
                </a:cubicBezTo>
                <a:lnTo>
                  <a:pt x="173473" y="208767"/>
                </a:lnTo>
                <a:cubicBezTo>
                  <a:pt x="177844" y="208767"/>
                  <a:pt x="181432" y="205212"/>
                  <a:pt x="181432" y="200808"/>
                </a:cubicBezTo>
                <a:lnTo>
                  <a:pt x="181432" y="189228"/>
                </a:lnTo>
                <a:cubicBezTo>
                  <a:pt x="181432" y="184857"/>
                  <a:pt x="177844" y="181269"/>
                  <a:pt x="173473" y="181269"/>
                </a:cubicBezTo>
                <a:lnTo>
                  <a:pt x="169461" y="181269"/>
                </a:lnTo>
                <a:lnTo>
                  <a:pt x="169461" y="110777"/>
                </a:lnTo>
                <a:cubicBezTo>
                  <a:pt x="169461" y="109081"/>
                  <a:pt x="168091" y="107711"/>
                  <a:pt x="166427" y="107711"/>
                </a:cubicBezTo>
                <a:cubicBezTo>
                  <a:pt x="164731" y="107711"/>
                  <a:pt x="163361" y="109081"/>
                  <a:pt x="163361" y="110777"/>
                </a:cubicBezTo>
                <a:lnTo>
                  <a:pt x="163361" y="181269"/>
                </a:lnTo>
                <a:lnTo>
                  <a:pt x="158077" y="181269"/>
                </a:lnTo>
                <a:lnTo>
                  <a:pt x="158077" y="27499"/>
                </a:lnTo>
                <a:lnTo>
                  <a:pt x="163361" y="27499"/>
                </a:lnTo>
                <a:lnTo>
                  <a:pt x="163361" y="96522"/>
                </a:lnTo>
                <a:cubicBezTo>
                  <a:pt x="163361" y="98186"/>
                  <a:pt x="164731" y="99556"/>
                  <a:pt x="166427" y="99556"/>
                </a:cubicBezTo>
                <a:cubicBezTo>
                  <a:pt x="168091" y="99556"/>
                  <a:pt x="169461" y="98186"/>
                  <a:pt x="169461" y="96522"/>
                </a:cubicBezTo>
                <a:lnTo>
                  <a:pt x="169461" y="27499"/>
                </a:lnTo>
                <a:lnTo>
                  <a:pt x="173473" y="27499"/>
                </a:lnTo>
                <a:cubicBezTo>
                  <a:pt x="177844" y="27499"/>
                  <a:pt x="181432" y="23910"/>
                  <a:pt x="181432" y="19539"/>
                </a:cubicBezTo>
                <a:lnTo>
                  <a:pt x="181432" y="7959"/>
                </a:lnTo>
                <a:cubicBezTo>
                  <a:pt x="181432" y="3556"/>
                  <a:pt x="177844" y="0"/>
                  <a:pt x="173473" y="0"/>
                </a:cubicBezTo>
                <a:lnTo>
                  <a:pt x="97860" y="0"/>
                </a:lnTo>
                <a:cubicBezTo>
                  <a:pt x="96164" y="0"/>
                  <a:pt x="94794" y="1370"/>
                  <a:pt x="94794" y="3066"/>
                </a:cubicBezTo>
                <a:cubicBezTo>
                  <a:pt x="94794" y="4763"/>
                  <a:pt x="96164" y="6133"/>
                  <a:pt x="97860" y="6133"/>
                </a:cubicBezTo>
                <a:lnTo>
                  <a:pt x="173473" y="6133"/>
                </a:lnTo>
                <a:cubicBezTo>
                  <a:pt x="174452" y="6133"/>
                  <a:pt x="175300" y="6948"/>
                  <a:pt x="175300" y="7959"/>
                </a:cubicBezTo>
                <a:lnTo>
                  <a:pt x="175300" y="19539"/>
                </a:lnTo>
                <a:cubicBezTo>
                  <a:pt x="175300" y="20551"/>
                  <a:pt x="174452" y="21366"/>
                  <a:pt x="173473" y="21366"/>
                </a:cubicBezTo>
                <a:lnTo>
                  <a:pt x="7960" y="21366"/>
                </a:lnTo>
                <a:cubicBezTo>
                  <a:pt x="6981" y="21366"/>
                  <a:pt x="6133" y="20551"/>
                  <a:pt x="6133" y="19539"/>
                </a:cubicBezTo>
                <a:lnTo>
                  <a:pt x="6133" y="7959"/>
                </a:lnTo>
                <a:cubicBezTo>
                  <a:pt x="6133" y="6948"/>
                  <a:pt x="6981" y="6133"/>
                  <a:pt x="7960" y="6133"/>
                </a:cubicBezTo>
                <a:lnTo>
                  <a:pt x="83573" y="6133"/>
                </a:lnTo>
                <a:cubicBezTo>
                  <a:pt x="85269" y="6133"/>
                  <a:pt x="86639" y="4763"/>
                  <a:pt x="86639" y="3066"/>
                </a:cubicBezTo>
                <a:cubicBezTo>
                  <a:pt x="86639" y="1370"/>
                  <a:pt x="85269" y="0"/>
                  <a:pt x="83573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17"/>
          <p:cNvGrpSpPr/>
          <p:nvPr/>
        </p:nvGrpSpPr>
        <p:grpSpPr>
          <a:xfrm>
            <a:off x="2818910" y="3540070"/>
            <a:ext cx="296372" cy="327766"/>
            <a:chOff x="1443425" y="238125"/>
            <a:chExt cx="4719300" cy="5219200"/>
          </a:xfrm>
        </p:grpSpPr>
        <p:sp>
          <p:nvSpPr>
            <p:cNvPr id="97" name="Google Shape;97;p17"/>
            <p:cNvSpPr/>
            <p:nvPr/>
          </p:nvSpPr>
          <p:spPr>
            <a:xfrm>
              <a:off x="1443425" y="2303775"/>
              <a:ext cx="4643450" cy="3153550"/>
            </a:xfrm>
            <a:custGeom>
              <a:avLst/>
              <a:gdLst/>
              <a:ahLst/>
              <a:cxnLst/>
              <a:rect l="l" t="t" r="r" b="b"/>
              <a:pathLst>
                <a:path w="185738" h="126142" extrusionOk="0">
                  <a:moveTo>
                    <a:pt x="177811" y="6133"/>
                  </a:moveTo>
                  <a:cubicBezTo>
                    <a:pt x="178790" y="6133"/>
                    <a:pt x="179638" y="6948"/>
                    <a:pt x="179638" y="7959"/>
                  </a:cubicBezTo>
                  <a:lnTo>
                    <a:pt x="179638" y="18169"/>
                  </a:lnTo>
                  <a:cubicBezTo>
                    <a:pt x="179638" y="19181"/>
                    <a:pt x="178790" y="19996"/>
                    <a:pt x="177811" y="19996"/>
                  </a:cubicBezTo>
                  <a:lnTo>
                    <a:pt x="127707" y="19996"/>
                  </a:lnTo>
                  <a:cubicBezTo>
                    <a:pt x="126728" y="19996"/>
                    <a:pt x="125880" y="19181"/>
                    <a:pt x="125880" y="18169"/>
                  </a:cubicBezTo>
                  <a:lnTo>
                    <a:pt x="125880" y="7959"/>
                  </a:lnTo>
                  <a:cubicBezTo>
                    <a:pt x="125880" y="6948"/>
                    <a:pt x="126728" y="6133"/>
                    <a:pt x="127707" y="6133"/>
                  </a:cubicBezTo>
                  <a:close/>
                  <a:moveTo>
                    <a:pt x="177811" y="26129"/>
                  </a:moveTo>
                  <a:cubicBezTo>
                    <a:pt x="178790" y="26129"/>
                    <a:pt x="179638" y="26977"/>
                    <a:pt x="179638" y="27955"/>
                  </a:cubicBezTo>
                  <a:lnTo>
                    <a:pt x="179638" y="38165"/>
                  </a:lnTo>
                  <a:cubicBezTo>
                    <a:pt x="179638" y="39177"/>
                    <a:pt x="178790" y="40025"/>
                    <a:pt x="177811" y="40025"/>
                  </a:cubicBezTo>
                  <a:lnTo>
                    <a:pt x="127707" y="40025"/>
                  </a:lnTo>
                  <a:cubicBezTo>
                    <a:pt x="126728" y="40025"/>
                    <a:pt x="125880" y="39177"/>
                    <a:pt x="125880" y="38165"/>
                  </a:cubicBezTo>
                  <a:lnTo>
                    <a:pt x="125880" y="27955"/>
                  </a:lnTo>
                  <a:cubicBezTo>
                    <a:pt x="125880" y="26977"/>
                    <a:pt x="126728" y="26129"/>
                    <a:pt x="127707" y="26129"/>
                  </a:cubicBezTo>
                  <a:close/>
                  <a:moveTo>
                    <a:pt x="177811" y="46125"/>
                  </a:moveTo>
                  <a:cubicBezTo>
                    <a:pt x="178790" y="46125"/>
                    <a:pt x="179638" y="46973"/>
                    <a:pt x="179638" y="47951"/>
                  </a:cubicBezTo>
                  <a:lnTo>
                    <a:pt x="179638" y="58194"/>
                  </a:lnTo>
                  <a:cubicBezTo>
                    <a:pt x="179638" y="59173"/>
                    <a:pt x="178790" y="60021"/>
                    <a:pt x="177811" y="60021"/>
                  </a:cubicBezTo>
                  <a:lnTo>
                    <a:pt x="127707" y="60021"/>
                  </a:lnTo>
                  <a:cubicBezTo>
                    <a:pt x="126728" y="60021"/>
                    <a:pt x="125880" y="59173"/>
                    <a:pt x="125880" y="58194"/>
                  </a:cubicBezTo>
                  <a:lnTo>
                    <a:pt x="125880" y="47951"/>
                  </a:lnTo>
                  <a:cubicBezTo>
                    <a:pt x="125880" y="46973"/>
                    <a:pt x="126728" y="46125"/>
                    <a:pt x="127707" y="46125"/>
                  </a:cubicBezTo>
                  <a:close/>
                  <a:moveTo>
                    <a:pt x="117921" y="66121"/>
                  </a:moveTo>
                  <a:cubicBezTo>
                    <a:pt x="118932" y="66121"/>
                    <a:pt x="119748" y="66969"/>
                    <a:pt x="119748" y="67980"/>
                  </a:cubicBezTo>
                  <a:lnTo>
                    <a:pt x="119748" y="78190"/>
                  </a:lnTo>
                  <a:cubicBezTo>
                    <a:pt x="119748" y="79169"/>
                    <a:pt x="118932" y="80017"/>
                    <a:pt x="117921" y="80017"/>
                  </a:cubicBezTo>
                  <a:lnTo>
                    <a:pt x="67817" y="80017"/>
                  </a:lnTo>
                  <a:cubicBezTo>
                    <a:pt x="66838" y="80017"/>
                    <a:pt x="65990" y="79169"/>
                    <a:pt x="65990" y="78190"/>
                  </a:cubicBezTo>
                  <a:lnTo>
                    <a:pt x="65990" y="67980"/>
                  </a:lnTo>
                  <a:cubicBezTo>
                    <a:pt x="65990" y="66969"/>
                    <a:pt x="66838" y="66121"/>
                    <a:pt x="67817" y="66121"/>
                  </a:cubicBezTo>
                  <a:close/>
                  <a:moveTo>
                    <a:pt x="177811" y="66121"/>
                  </a:moveTo>
                  <a:cubicBezTo>
                    <a:pt x="178790" y="66121"/>
                    <a:pt x="179638" y="66969"/>
                    <a:pt x="179638" y="67980"/>
                  </a:cubicBezTo>
                  <a:lnTo>
                    <a:pt x="179638" y="78190"/>
                  </a:lnTo>
                  <a:cubicBezTo>
                    <a:pt x="179638" y="79169"/>
                    <a:pt x="178790" y="80017"/>
                    <a:pt x="177811" y="80017"/>
                  </a:cubicBezTo>
                  <a:lnTo>
                    <a:pt x="127707" y="80017"/>
                  </a:lnTo>
                  <a:cubicBezTo>
                    <a:pt x="126728" y="80017"/>
                    <a:pt x="125880" y="79169"/>
                    <a:pt x="125880" y="78190"/>
                  </a:cubicBezTo>
                  <a:lnTo>
                    <a:pt x="125880" y="67980"/>
                  </a:lnTo>
                  <a:cubicBezTo>
                    <a:pt x="125880" y="66969"/>
                    <a:pt x="126728" y="66121"/>
                    <a:pt x="127707" y="66121"/>
                  </a:cubicBezTo>
                  <a:close/>
                  <a:moveTo>
                    <a:pt x="58031" y="86149"/>
                  </a:moveTo>
                  <a:cubicBezTo>
                    <a:pt x="59042" y="86149"/>
                    <a:pt x="59890" y="86965"/>
                    <a:pt x="59890" y="87976"/>
                  </a:cubicBezTo>
                  <a:lnTo>
                    <a:pt x="59890" y="98186"/>
                  </a:lnTo>
                  <a:cubicBezTo>
                    <a:pt x="59890" y="99197"/>
                    <a:pt x="59042" y="100013"/>
                    <a:pt x="58031" y="100013"/>
                  </a:cubicBezTo>
                  <a:lnTo>
                    <a:pt x="7959" y="100013"/>
                  </a:lnTo>
                  <a:cubicBezTo>
                    <a:pt x="6948" y="100013"/>
                    <a:pt x="6133" y="99197"/>
                    <a:pt x="6133" y="98186"/>
                  </a:cubicBezTo>
                  <a:lnTo>
                    <a:pt x="6133" y="87976"/>
                  </a:lnTo>
                  <a:cubicBezTo>
                    <a:pt x="6133" y="86965"/>
                    <a:pt x="6948" y="86149"/>
                    <a:pt x="7959" y="86149"/>
                  </a:cubicBezTo>
                  <a:close/>
                  <a:moveTo>
                    <a:pt x="117921" y="86149"/>
                  </a:moveTo>
                  <a:cubicBezTo>
                    <a:pt x="118932" y="86149"/>
                    <a:pt x="119748" y="86965"/>
                    <a:pt x="119748" y="87976"/>
                  </a:cubicBezTo>
                  <a:lnTo>
                    <a:pt x="119748" y="98186"/>
                  </a:lnTo>
                  <a:cubicBezTo>
                    <a:pt x="119748" y="99197"/>
                    <a:pt x="118932" y="100013"/>
                    <a:pt x="117921" y="100013"/>
                  </a:cubicBezTo>
                  <a:lnTo>
                    <a:pt x="67817" y="100013"/>
                  </a:lnTo>
                  <a:cubicBezTo>
                    <a:pt x="66838" y="100013"/>
                    <a:pt x="65990" y="99197"/>
                    <a:pt x="65990" y="98186"/>
                  </a:cubicBezTo>
                  <a:lnTo>
                    <a:pt x="65990" y="87976"/>
                  </a:lnTo>
                  <a:cubicBezTo>
                    <a:pt x="65990" y="86965"/>
                    <a:pt x="66838" y="86149"/>
                    <a:pt x="67817" y="86149"/>
                  </a:cubicBezTo>
                  <a:close/>
                  <a:moveTo>
                    <a:pt x="177811" y="86149"/>
                  </a:moveTo>
                  <a:cubicBezTo>
                    <a:pt x="178790" y="86149"/>
                    <a:pt x="179638" y="86965"/>
                    <a:pt x="179638" y="87976"/>
                  </a:cubicBezTo>
                  <a:lnTo>
                    <a:pt x="179638" y="98186"/>
                  </a:lnTo>
                  <a:cubicBezTo>
                    <a:pt x="179638" y="99197"/>
                    <a:pt x="178790" y="100013"/>
                    <a:pt x="177811" y="100013"/>
                  </a:cubicBezTo>
                  <a:lnTo>
                    <a:pt x="127707" y="100013"/>
                  </a:lnTo>
                  <a:cubicBezTo>
                    <a:pt x="126728" y="100013"/>
                    <a:pt x="125880" y="99197"/>
                    <a:pt x="125880" y="98186"/>
                  </a:cubicBezTo>
                  <a:lnTo>
                    <a:pt x="125880" y="87976"/>
                  </a:lnTo>
                  <a:cubicBezTo>
                    <a:pt x="125880" y="86965"/>
                    <a:pt x="126728" y="86149"/>
                    <a:pt x="127707" y="86149"/>
                  </a:cubicBezTo>
                  <a:close/>
                  <a:moveTo>
                    <a:pt x="58031" y="106145"/>
                  </a:moveTo>
                  <a:cubicBezTo>
                    <a:pt x="59042" y="106145"/>
                    <a:pt x="59890" y="106993"/>
                    <a:pt x="59890" y="107972"/>
                  </a:cubicBezTo>
                  <a:lnTo>
                    <a:pt x="59890" y="118182"/>
                  </a:lnTo>
                  <a:cubicBezTo>
                    <a:pt x="59890" y="119193"/>
                    <a:pt x="59042" y="120009"/>
                    <a:pt x="58031" y="120009"/>
                  </a:cubicBezTo>
                  <a:lnTo>
                    <a:pt x="7959" y="120009"/>
                  </a:lnTo>
                  <a:cubicBezTo>
                    <a:pt x="6948" y="120009"/>
                    <a:pt x="6133" y="119193"/>
                    <a:pt x="6133" y="118182"/>
                  </a:cubicBezTo>
                  <a:lnTo>
                    <a:pt x="6133" y="107972"/>
                  </a:lnTo>
                  <a:cubicBezTo>
                    <a:pt x="6133" y="106993"/>
                    <a:pt x="6948" y="106145"/>
                    <a:pt x="7959" y="106145"/>
                  </a:cubicBezTo>
                  <a:close/>
                  <a:moveTo>
                    <a:pt x="117921" y="106145"/>
                  </a:moveTo>
                  <a:cubicBezTo>
                    <a:pt x="118932" y="106145"/>
                    <a:pt x="119748" y="106993"/>
                    <a:pt x="119748" y="107972"/>
                  </a:cubicBezTo>
                  <a:lnTo>
                    <a:pt x="119748" y="118182"/>
                  </a:lnTo>
                  <a:cubicBezTo>
                    <a:pt x="119748" y="119193"/>
                    <a:pt x="118932" y="120009"/>
                    <a:pt x="117921" y="120009"/>
                  </a:cubicBezTo>
                  <a:lnTo>
                    <a:pt x="67817" y="120009"/>
                  </a:lnTo>
                  <a:cubicBezTo>
                    <a:pt x="66838" y="120009"/>
                    <a:pt x="65990" y="119193"/>
                    <a:pt x="65990" y="118182"/>
                  </a:cubicBezTo>
                  <a:lnTo>
                    <a:pt x="65990" y="107972"/>
                  </a:lnTo>
                  <a:cubicBezTo>
                    <a:pt x="65990" y="106993"/>
                    <a:pt x="66838" y="106145"/>
                    <a:pt x="67817" y="106145"/>
                  </a:cubicBezTo>
                  <a:close/>
                  <a:moveTo>
                    <a:pt x="177811" y="106145"/>
                  </a:moveTo>
                  <a:cubicBezTo>
                    <a:pt x="178790" y="106145"/>
                    <a:pt x="179638" y="106993"/>
                    <a:pt x="179638" y="107972"/>
                  </a:cubicBezTo>
                  <a:lnTo>
                    <a:pt x="179638" y="118182"/>
                  </a:lnTo>
                  <a:cubicBezTo>
                    <a:pt x="179638" y="119193"/>
                    <a:pt x="178790" y="120009"/>
                    <a:pt x="177811" y="120009"/>
                  </a:cubicBezTo>
                  <a:lnTo>
                    <a:pt x="127707" y="120009"/>
                  </a:lnTo>
                  <a:cubicBezTo>
                    <a:pt x="126728" y="120009"/>
                    <a:pt x="125880" y="119193"/>
                    <a:pt x="125880" y="118182"/>
                  </a:cubicBezTo>
                  <a:lnTo>
                    <a:pt x="125880" y="107972"/>
                  </a:lnTo>
                  <a:cubicBezTo>
                    <a:pt x="125880" y="106993"/>
                    <a:pt x="126728" y="106145"/>
                    <a:pt x="127707" y="106145"/>
                  </a:cubicBezTo>
                  <a:close/>
                  <a:moveTo>
                    <a:pt x="127707" y="0"/>
                  </a:moveTo>
                  <a:cubicBezTo>
                    <a:pt x="123336" y="0"/>
                    <a:pt x="119748" y="3556"/>
                    <a:pt x="119748" y="7959"/>
                  </a:cubicBezTo>
                  <a:lnTo>
                    <a:pt x="119748" y="18169"/>
                  </a:lnTo>
                  <a:cubicBezTo>
                    <a:pt x="119748" y="20029"/>
                    <a:pt x="120400" y="21725"/>
                    <a:pt x="121444" y="23062"/>
                  </a:cubicBezTo>
                  <a:cubicBezTo>
                    <a:pt x="120400" y="24432"/>
                    <a:pt x="119748" y="26129"/>
                    <a:pt x="119748" y="27955"/>
                  </a:cubicBezTo>
                  <a:lnTo>
                    <a:pt x="119748" y="38165"/>
                  </a:lnTo>
                  <a:cubicBezTo>
                    <a:pt x="119748" y="38916"/>
                    <a:pt x="119878" y="39633"/>
                    <a:pt x="120041" y="40318"/>
                  </a:cubicBezTo>
                  <a:cubicBezTo>
                    <a:pt x="119389" y="40123"/>
                    <a:pt x="118671" y="40025"/>
                    <a:pt x="117921" y="40025"/>
                  </a:cubicBezTo>
                  <a:lnTo>
                    <a:pt x="100013" y="40025"/>
                  </a:lnTo>
                  <a:cubicBezTo>
                    <a:pt x="98316" y="40025"/>
                    <a:pt x="96946" y="41395"/>
                    <a:pt x="96946" y="43058"/>
                  </a:cubicBezTo>
                  <a:cubicBezTo>
                    <a:pt x="96946" y="44755"/>
                    <a:pt x="98316" y="46125"/>
                    <a:pt x="100013" y="46125"/>
                  </a:cubicBezTo>
                  <a:lnTo>
                    <a:pt x="117921" y="46125"/>
                  </a:lnTo>
                  <a:cubicBezTo>
                    <a:pt x="118932" y="46125"/>
                    <a:pt x="119748" y="46973"/>
                    <a:pt x="119748" y="47951"/>
                  </a:cubicBezTo>
                  <a:lnTo>
                    <a:pt x="119748" y="58194"/>
                  </a:lnTo>
                  <a:cubicBezTo>
                    <a:pt x="119748" y="59173"/>
                    <a:pt x="118932" y="60021"/>
                    <a:pt x="117921" y="60021"/>
                  </a:cubicBezTo>
                  <a:lnTo>
                    <a:pt x="67817" y="60021"/>
                  </a:lnTo>
                  <a:cubicBezTo>
                    <a:pt x="66838" y="60021"/>
                    <a:pt x="65990" y="59173"/>
                    <a:pt x="65990" y="58194"/>
                  </a:cubicBezTo>
                  <a:lnTo>
                    <a:pt x="65990" y="47951"/>
                  </a:lnTo>
                  <a:cubicBezTo>
                    <a:pt x="65990" y="46973"/>
                    <a:pt x="66838" y="46125"/>
                    <a:pt x="67817" y="46125"/>
                  </a:cubicBezTo>
                  <a:lnTo>
                    <a:pt x="85758" y="46125"/>
                  </a:lnTo>
                  <a:cubicBezTo>
                    <a:pt x="87421" y="46125"/>
                    <a:pt x="88791" y="44755"/>
                    <a:pt x="88791" y="43058"/>
                  </a:cubicBezTo>
                  <a:cubicBezTo>
                    <a:pt x="88791" y="41395"/>
                    <a:pt x="87421" y="40025"/>
                    <a:pt x="85758" y="40025"/>
                  </a:cubicBezTo>
                  <a:lnTo>
                    <a:pt x="67817" y="40025"/>
                  </a:lnTo>
                  <a:cubicBezTo>
                    <a:pt x="63446" y="40025"/>
                    <a:pt x="59890" y="43580"/>
                    <a:pt x="59890" y="47951"/>
                  </a:cubicBezTo>
                  <a:lnTo>
                    <a:pt x="59890" y="58194"/>
                  </a:lnTo>
                  <a:cubicBezTo>
                    <a:pt x="59890" y="60021"/>
                    <a:pt x="60510" y="61717"/>
                    <a:pt x="61586" y="63087"/>
                  </a:cubicBezTo>
                  <a:cubicBezTo>
                    <a:pt x="60510" y="64424"/>
                    <a:pt x="59890" y="66121"/>
                    <a:pt x="59890" y="67980"/>
                  </a:cubicBezTo>
                  <a:lnTo>
                    <a:pt x="59890" y="78190"/>
                  </a:lnTo>
                  <a:cubicBezTo>
                    <a:pt x="59890" y="78908"/>
                    <a:pt x="59988" y="79625"/>
                    <a:pt x="60184" y="80310"/>
                  </a:cubicBezTo>
                  <a:cubicBezTo>
                    <a:pt x="59499" y="80115"/>
                    <a:pt x="58781" y="80017"/>
                    <a:pt x="58031" y="80017"/>
                  </a:cubicBezTo>
                  <a:lnTo>
                    <a:pt x="7959" y="80017"/>
                  </a:lnTo>
                  <a:cubicBezTo>
                    <a:pt x="3556" y="80017"/>
                    <a:pt x="0" y="83572"/>
                    <a:pt x="0" y="87976"/>
                  </a:cubicBezTo>
                  <a:lnTo>
                    <a:pt x="0" y="98186"/>
                  </a:lnTo>
                  <a:cubicBezTo>
                    <a:pt x="0" y="100045"/>
                    <a:pt x="653" y="101741"/>
                    <a:pt x="1696" y="103079"/>
                  </a:cubicBezTo>
                  <a:cubicBezTo>
                    <a:pt x="653" y="104416"/>
                    <a:pt x="0" y="106113"/>
                    <a:pt x="0" y="107972"/>
                  </a:cubicBezTo>
                  <a:lnTo>
                    <a:pt x="0" y="118182"/>
                  </a:lnTo>
                  <a:cubicBezTo>
                    <a:pt x="0" y="122586"/>
                    <a:pt x="3556" y="126141"/>
                    <a:pt x="7959" y="126141"/>
                  </a:cubicBezTo>
                  <a:lnTo>
                    <a:pt x="58031" y="126141"/>
                  </a:lnTo>
                  <a:cubicBezTo>
                    <a:pt x="59890" y="126141"/>
                    <a:pt x="61586" y="125489"/>
                    <a:pt x="62924" y="124445"/>
                  </a:cubicBezTo>
                  <a:cubicBezTo>
                    <a:pt x="64294" y="125489"/>
                    <a:pt x="65990" y="126141"/>
                    <a:pt x="67817" y="126141"/>
                  </a:cubicBezTo>
                  <a:lnTo>
                    <a:pt x="117921" y="126141"/>
                  </a:lnTo>
                  <a:cubicBezTo>
                    <a:pt x="119780" y="126141"/>
                    <a:pt x="121477" y="125489"/>
                    <a:pt x="122814" y="124445"/>
                  </a:cubicBezTo>
                  <a:cubicBezTo>
                    <a:pt x="124151" y="125489"/>
                    <a:pt x="125848" y="126141"/>
                    <a:pt x="127707" y="126141"/>
                  </a:cubicBezTo>
                  <a:lnTo>
                    <a:pt x="177811" y="126141"/>
                  </a:lnTo>
                  <a:cubicBezTo>
                    <a:pt x="182182" y="126141"/>
                    <a:pt x="185738" y="122586"/>
                    <a:pt x="185738" y="118182"/>
                  </a:cubicBezTo>
                  <a:lnTo>
                    <a:pt x="185738" y="107972"/>
                  </a:lnTo>
                  <a:cubicBezTo>
                    <a:pt x="185738" y="106113"/>
                    <a:pt x="185118" y="104416"/>
                    <a:pt x="184041" y="103079"/>
                  </a:cubicBezTo>
                  <a:cubicBezTo>
                    <a:pt x="185118" y="101741"/>
                    <a:pt x="185738" y="100045"/>
                    <a:pt x="185738" y="98186"/>
                  </a:cubicBezTo>
                  <a:lnTo>
                    <a:pt x="185738" y="87976"/>
                  </a:lnTo>
                  <a:cubicBezTo>
                    <a:pt x="185738" y="86117"/>
                    <a:pt x="185118" y="84420"/>
                    <a:pt x="184041" y="83083"/>
                  </a:cubicBezTo>
                  <a:cubicBezTo>
                    <a:pt x="185118" y="81713"/>
                    <a:pt x="185738" y="80017"/>
                    <a:pt x="185738" y="78190"/>
                  </a:cubicBezTo>
                  <a:lnTo>
                    <a:pt x="185738" y="67980"/>
                  </a:lnTo>
                  <a:cubicBezTo>
                    <a:pt x="185738" y="66121"/>
                    <a:pt x="185118" y="64424"/>
                    <a:pt x="184041" y="63087"/>
                  </a:cubicBezTo>
                  <a:cubicBezTo>
                    <a:pt x="185118" y="61717"/>
                    <a:pt x="185738" y="60021"/>
                    <a:pt x="185738" y="58194"/>
                  </a:cubicBezTo>
                  <a:lnTo>
                    <a:pt x="185738" y="47951"/>
                  </a:lnTo>
                  <a:cubicBezTo>
                    <a:pt x="185738" y="46125"/>
                    <a:pt x="185118" y="44428"/>
                    <a:pt x="184041" y="43058"/>
                  </a:cubicBezTo>
                  <a:cubicBezTo>
                    <a:pt x="185118" y="41721"/>
                    <a:pt x="185738" y="40025"/>
                    <a:pt x="185738" y="38165"/>
                  </a:cubicBezTo>
                  <a:lnTo>
                    <a:pt x="185738" y="27955"/>
                  </a:lnTo>
                  <a:cubicBezTo>
                    <a:pt x="185738" y="26129"/>
                    <a:pt x="185118" y="24432"/>
                    <a:pt x="184041" y="23062"/>
                  </a:cubicBezTo>
                  <a:cubicBezTo>
                    <a:pt x="185118" y="21725"/>
                    <a:pt x="185738" y="20029"/>
                    <a:pt x="185738" y="18169"/>
                  </a:cubicBezTo>
                  <a:lnTo>
                    <a:pt x="185738" y="7959"/>
                  </a:lnTo>
                  <a:cubicBezTo>
                    <a:pt x="185738" y="3556"/>
                    <a:pt x="182182" y="0"/>
                    <a:pt x="17781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7"/>
            <p:cNvSpPr/>
            <p:nvPr/>
          </p:nvSpPr>
          <p:spPr>
            <a:xfrm>
              <a:off x="1554325" y="1469500"/>
              <a:ext cx="2621850" cy="2613700"/>
            </a:xfrm>
            <a:custGeom>
              <a:avLst/>
              <a:gdLst/>
              <a:ahLst/>
              <a:cxnLst/>
              <a:rect l="l" t="t" r="r" b="b"/>
              <a:pathLst>
                <a:path w="104874" h="104548" extrusionOk="0">
                  <a:moveTo>
                    <a:pt x="88792" y="1"/>
                  </a:moveTo>
                  <a:cubicBezTo>
                    <a:pt x="87096" y="1"/>
                    <a:pt x="85725" y="1371"/>
                    <a:pt x="85725" y="3067"/>
                  </a:cubicBezTo>
                  <a:cubicBezTo>
                    <a:pt x="85725" y="4731"/>
                    <a:pt x="87096" y="6101"/>
                    <a:pt x="88792" y="6101"/>
                  </a:cubicBezTo>
                  <a:lnTo>
                    <a:pt x="94402" y="6101"/>
                  </a:lnTo>
                  <a:lnTo>
                    <a:pt x="1207" y="99296"/>
                  </a:lnTo>
                  <a:cubicBezTo>
                    <a:pt x="0" y="100503"/>
                    <a:pt x="0" y="102427"/>
                    <a:pt x="1207" y="103634"/>
                  </a:cubicBezTo>
                  <a:cubicBezTo>
                    <a:pt x="1795" y="104221"/>
                    <a:pt x="2577" y="104548"/>
                    <a:pt x="3360" y="104548"/>
                  </a:cubicBezTo>
                  <a:cubicBezTo>
                    <a:pt x="4143" y="104548"/>
                    <a:pt x="4926" y="104221"/>
                    <a:pt x="5513" y="103634"/>
                  </a:cubicBezTo>
                  <a:lnTo>
                    <a:pt x="98773" y="10374"/>
                  </a:lnTo>
                  <a:lnTo>
                    <a:pt x="98773" y="16115"/>
                  </a:lnTo>
                  <a:cubicBezTo>
                    <a:pt x="98773" y="17779"/>
                    <a:pt x="100143" y="19149"/>
                    <a:pt x="101840" y="19149"/>
                  </a:cubicBezTo>
                  <a:cubicBezTo>
                    <a:pt x="103503" y="19149"/>
                    <a:pt x="104873" y="17779"/>
                    <a:pt x="104873" y="16115"/>
                  </a:cubicBezTo>
                  <a:lnTo>
                    <a:pt x="104873" y="3067"/>
                  </a:lnTo>
                  <a:cubicBezTo>
                    <a:pt x="104873" y="1371"/>
                    <a:pt x="103503" y="1"/>
                    <a:pt x="1018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7"/>
            <p:cNvSpPr/>
            <p:nvPr/>
          </p:nvSpPr>
          <p:spPr>
            <a:xfrm>
              <a:off x="4357175" y="238125"/>
              <a:ext cx="1805550" cy="1809600"/>
            </a:xfrm>
            <a:custGeom>
              <a:avLst/>
              <a:gdLst/>
              <a:ahLst/>
              <a:cxnLst/>
              <a:rect l="l" t="t" r="r" b="b"/>
              <a:pathLst>
                <a:path w="72222" h="72384" extrusionOk="0">
                  <a:moveTo>
                    <a:pt x="36209" y="0"/>
                  </a:moveTo>
                  <a:cubicBezTo>
                    <a:pt x="16246" y="0"/>
                    <a:pt x="1" y="16245"/>
                    <a:pt x="1" y="36208"/>
                  </a:cubicBezTo>
                  <a:cubicBezTo>
                    <a:pt x="1" y="56139"/>
                    <a:pt x="16246" y="72383"/>
                    <a:pt x="36209" y="72383"/>
                  </a:cubicBezTo>
                  <a:cubicBezTo>
                    <a:pt x="52291" y="72383"/>
                    <a:pt x="66611" y="61586"/>
                    <a:pt x="71014" y="46092"/>
                  </a:cubicBezTo>
                  <a:cubicBezTo>
                    <a:pt x="71471" y="44461"/>
                    <a:pt x="70525" y="42797"/>
                    <a:pt x="68894" y="42308"/>
                  </a:cubicBezTo>
                  <a:cubicBezTo>
                    <a:pt x="68622" y="42230"/>
                    <a:pt x="68347" y="42193"/>
                    <a:pt x="68076" y="42193"/>
                  </a:cubicBezTo>
                  <a:cubicBezTo>
                    <a:pt x="66754" y="42193"/>
                    <a:pt x="65522" y="43075"/>
                    <a:pt x="65143" y="44428"/>
                  </a:cubicBezTo>
                  <a:cubicBezTo>
                    <a:pt x="61489" y="57280"/>
                    <a:pt x="49583" y="66284"/>
                    <a:pt x="36209" y="66284"/>
                  </a:cubicBezTo>
                  <a:cubicBezTo>
                    <a:pt x="19605" y="66284"/>
                    <a:pt x="6133" y="52779"/>
                    <a:pt x="6133" y="36208"/>
                  </a:cubicBezTo>
                  <a:cubicBezTo>
                    <a:pt x="6133" y="19605"/>
                    <a:pt x="19605" y="6133"/>
                    <a:pt x="36209" y="6133"/>
                  </a:cubicBezTo>
                  <a:cubicBezTo>
                    <a:pt x="51084" y="6133"/>
                    <a:pt x="63577" y="16767"/>
                    <a:pt x="65926" y="31478"/>
                  </a:cubicBezTo>
                  <a:cubicBezTo>
                    <a:pt x="66162" y="32982"/>
                    <a:pt x="67464" y="34060"/>
                    <a:pt x="68941" y="34060"/>
                  </a:cubicBezTo>
                  <a:cubicBezTo>
                    <a:pt x="69098" y="34060"/>
                    <a:pt x="69256" y="34048"/>
                    <a:pt x="69416" y="34023"/>
                  </a:cubicBezTo>
                  <a:cubicBezTo>
                    <a:pt x="71080" y="33762"/>
                    <a:pt x="72221" y="32196"/>
                    <a:pt x="71960" y="30500"/>
                  </a:cubicBezTo>
                  <a:cubicBezTo>
                    <a:pt x="70623" y="22084"/>
                    <a:pt x="66317" y="14385"/>
                    <a:pt x="59826" y="8775"/>
                  </a:cubicBezTo>
                  <a:cubicBezTo>
                    <a:pt x="53269" y="3132"/>
                    <a:pt x="44886" y="0"/>
                    <a:pt x="362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7"/>
            <p:cNvSpPr/>
            <p:nvPr/>
          </p:nvSpPr>
          <p:spPr>
            <a:xfrm>
              <a:off x="4665450" y="551275"/>
              <a:ext cx="1183300" cy="1183300"/>
            </a:xfrm>
            <a:custGeom>
              <a:avLst/>
              <a:gdLst/>
              <a:ahLst/>
              <a:cxnLst/>
              <a:rect l="l" t="t" r="r" b="b"/>
              <a:pathLst>
                <a:path w="47332" h="47332" extrusionOk="0">
                  <a:moveTo>
                    <a:pt x="23682" y="6133"/>
                  </a:moveTo>
                  <a:cubicBezTo>
                    <a:pt x="33338" y="6133"/>
                    <a:pt x="41199" y="13994"/>
                    <a:pt x="41199" y="23682"/>
                  </a:cubicBezTo>
                  <a:cubicBezTo>
                    <a:pt x="41199" y="33338"/>
                    <a:pt x="33338" y="41199"/>
                    <a:pt x="23682" y="41199"/>
                  </a:cubicBezTo>
                  <a:cubicBezTo>
                    <a:pt x="13994" y="41199"/>
                    <a:pt x="6133" y="33338"/>
                    <a:pt x="6133" y="23682"/>
                  </a:cubicBezTo>
                  <a:cubicBezTo>
                    <a:pt x="6133" y="13994"/>
                    <a:pt x="13994" y="6133"/>
                    <a:pt x="23682" y="6133"/>
                  </a:cubicBezTo>
                  <a:close/>
                  <a:moveTo>
                    <a:pt x="23682" y="0"/>
                  </a:moveTo>
                  <a:cubicBezTo>
                    <a:pt x="10634" y="0"/>
                    <a:pt x="0" y="10634"/>
                    <a:pt x="0" y="23682"/>
                  </a:cubicBezTo>
                  <a:cubicBezTo>
                    <a:pt x="0" y="36697"/>
                    <a:pt x="10634" y="47331"/>
                    <a:pt x="23682" y="47331"/>
                  </a:cubicBezTo>
                  <a:cubicBezTo>
                    <a:pt x="36730" y="47331"/>
                    <a:pt x="47332" y="36697"/>
                    <a:pt x="47332" y="23682"/>
                  </a:cubicBezTo>
                  <a:cubicBezTo>
                    <a:pt x="47332" y="10634"/>
                    <a:pt x="36730" y="0"/>
                    <a:pt x="2368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7"/>
            <p:cNvSpPr/>
            <p:nvPr/>
          </p:nvSpPr>
          <p:spPr>
            <a:xfrm>
              <a:off x="5047100" y="795900"/>
              <a:ext cx="410225" cy="706250"/>
            </a:xfrm>
            <a:custGeom>
              <a:avLst/>
              <a:gdLst/>
              <a:ahLst/>
              <a:cxnLst/>
              <a:rect l="l" t="t" r="r" b="b"/>
              <a:pathLst>
                <a:path w="16409" h="28250" extrusionOk="0">
                  <a:moveTo>
                    <a:pt x="7829" y="5709"/>
                  </a:moveTo>
                  <a:lnTo>
                    <a:pt x="7829" y="10896"/>
                  </a:lnTo>
                  <a:cubicBezTo>
                    <a:pt x="5774" y="10081"/>
                    <a:pt x="5089" y="9396"/>
                    <a:pt x="5089" y="8091"/>
                  </a:cubicBezTo>
                  <a:cubicBezTo>
                    <a:pt x="5089" y="6590"/>
                    <a:pt x="6361" y="5938"/>
                    <a:pt x="7829" y="5709"/>
                  </a:cubicBezTo>
                  <a:close/>
                  <a:moveTo>
                    <a:pt x="9623" y="16311"/>
                  </a:moveTo>
                  <a:cubicBezTo>
                    <a:pt x="11776" y="17257"/>
                    <a:pt x="12200" y="18268"/>
                    <a:pt x="12200" y="19475"/>
                  </a:cubicBezTo>
                  <a:cubicBezTo>
                    <a:pt x="12200" y="21073"/>
                    <a:pt x="11189" y="21987"/>
                    <a:pt x="9623" y="22313"/>
                  </a:cubicBezTo>
                  <a:lnTo>
                    <a:pt x="9623" y="16311"/>
                  </a:lnTo>
                  <a:close/>
                  <a:moveTo>
                    <a:pt x="8742" y="1"/>
                  </a:moveTo>
                  <a:cubicBezTo>
                    <a:pt x="8155" y="1"/>
                    <a:pt x="7568" y="360"/>
                    <a:pt x="7568" y="882"/>
                  </a:cubicBezTo>
                  <a:lnTo>
                    <a:pt x="7568" y="1828"/>
                  </a:lnTo>
                  <a:cubicBezTo>
                    <a:pt x="3589" y="2350"/>
                    <a:pt x="881" y="4503"/>
                    <a:pt x="881" y="8547"/>
                  </a:cubicBezTo>
                  <a:cubicBezTo>
                    <a:pt x="881" y="12690"/>
                    <a:pt x="3882" y="14060"/>
                    <a:pt x="7568" y="15463"/>
                  </a:cubicBezTo>
                  <a:lnTo>
                    <a:pt x="7568" y="22346"/>
                  </a:lnTo>
                  <a:cubicBezTo>
                    <a:pt x="5741" y="22117"/>
                    <a:pt x="4861" y="21400"/>
                    <a:pt x="3164" y="20127"/>
                  </a:cubicBezTo>
                  <a:cubicBezTo>
                    <a:pt x="2821" y="19873"/>
                    <a:pt x="2487" y="19752"/>
                    <a:pt x="2169" y="19752"/>
                  </a:cubicBezTo>
                  <a:cubicBezTo>
                    <a:pt x="1672" y="19752"/>
                    <a:pt x="1214" y="20047"/>
                    <a:pt x="816" y="20584"/>
                  </a:cubicBezTo>
                  <a:cubicBezTo>
                    <a:pt x="0" y="21726"/>
                    <a:pt x="131" y="22737"/>
                    <a:pt x="816" y="23650"/>
                  </a:cubicBezTo>
                  <a:cubicBezTo>
                    <a:pt x="2121" y="25379"/>
                    <a:pt x="4926" y="26423"/>
                    <a:pt x="7568" y="26423"/>
                  </a:cubicBezTo>
                  <a:lnTo>
                    <a:pt x="7568" y="27402"/>
                  </a:lnTo>
                  <a:cubicBezTo>
                    <a:pt x="7568" y="27924"/>
                    <a:pt x="8155" y="28250"/>
                    <a:pt x="8742" y="28250"/>
                  </a:cubicBezTo>
                  <a:cubicBezTo>
                    <a:pt x="9264" y="28250"/>
                    <a:pt x="9917" y="27924"/>
                    <a:pt x="9917" y="27402"/>
                  </a:cubicBezTo>
                  <a:lnTo>
                    <a:pt x="9917" y="26325"/>
                  </a:lnTo>
                  <a:cubicBezTo>
                    <a:pt x="13374" y="25803"/>
                    <a:pt x="16408" y="23585"/>
                    <a:pt x="16408" y="19018"/>
                  </a:cubicBezTo>
                  <a:cubicBezTo>
                    <a:pt x="16408" y="14843"/>
                    <a:pt x="13799" y="13082"/>
                    <a:pt x="9917" y="11646"/>
                  </a:cubicBezTo>
                  <a:lnTo>
                    <a:pt x="9917" y="5579"/>
                  </a:lnTo>
                  <a:cubicBezTo>
                    <a:pt x="11189" y="5709"/>
                    <a:pt x="11841" y="6003"/>
                    <a:pt x="13244" y="6688"/>
                  </a:cubicBezTo>
                  <a:cubicBezTo>
                    <a:pt x="13470" y="6807"/>
                    <a:pt x="13718" y="6872"/>
                    <a:pt x="13968" y="6872"/>
                  </a:cubicBezTo>
                  <a:cubicBezTo>
                    <a:pt x="14475" y="6872"/>
                    <a:pt x="14993" y="6604"/>
                    <a:pt x="15364" y="5970"/>
                  </a:cubicBezTo>
                  <a:cubicBezTo>
                    <a:pt x="15821" y="5188"/>
                    <a:pt x="16115" y="3981"/>
                    <a:pt x="15201" y="3230"/>
                  </a:cubicBezTo>
                  <a:cubicBezTo>
                    <a:pt x="13864" y="2121"/>
                    <a:pt x="11580" y="1795"/>
                    <a:pt x="9917" y="1795"/>
                  </a:cubicBezTo>
                  <a:lnTo>
                    <a:pt x="9917" y="882"/>
                  </a:lnTo>
                  <a:cubicBezTo>
                    <a:pt x="9917" y="360"/>
                    <a:pt x="9264" y="1"/>
                    <a:pt x="87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17"/>
          <p:cNvGrpSpPr/>
          <p:nvPr/>
        </p:nvGrpSpPr>
        <p:grpSpPr>
          <a:xfrm>
            <a:off x="2800894" y="1100164"/>
            <a:ext cx="332411" cy="327752"/>
            <a:chOff x="1139225" y="238300"/>
            <a:chExt cx="5293175" cy="5218975"/>
          </a:xfrm>
        </p:grpSpPr>
        <p:sp>
          <p:nvSpPr>
            <p:cNvPr id="103" name="Google Shape;103;p17"/>
            <p:cNvSpPr/>
            <p:nvPr/>
          </p:nvSpPr>
          <p:spPr>
            <a:xfrm>
              <a:off x="1560025" y="3970025"/>
              <a:ext cx="428175" cy="413075"/>
            </a:xfrm>
            <a:custGeom>
              <a:avLst/>
              <a:gdLst/>
              <a:ahLst/>
              <a:cxnLst/>
              <a:rect l="l" t="t" r="r" b="b"/>
              <a:pathLst>
                <a:path w="17127" h="16523" extrusionOk="0">
                  <a:moveTo>
                    <a:pt x="13750" y="1"/>
                  </a:moveTo>
                  <a:cubicBezTo>
                    <a:pt x="12967" y="1"/>
                    <a:pt x="12184" y="302"/>
                    <a:pt x="11581" y="906"/>
                  </a:cubicBezTo>
                  <a:lnTo>
                    <a:pt x="1208" y="11312"/>
                  </a:lnTo>
                  <a:cubicBezTo>
                    <a:pt x="1" y="12486"/>
                    <a:pt x="1" y="14443"/>
                    <a:pt x="1208" y="15617"/>
                  </a:cubicBezTo>
                  <a:cubicBezTo>
                    <a:pt x="1795" y="16221"/>
                    <a:pt x="2578" y="16523"/>
                    <a:pt x="3361" y="16523"/>
                  </a:cubicBezTo>
                  <a:cubicBezTo>
                    <a:pt x="4144" y="16523"/>
                    <a:pt x="4926" y="16221"/>
                    <a:pt x="5514" y="15617"/>
                  </a:cubicBezTo>
                  <a:lnTo>
                    <a:pt x="15919" y="5244"/>
                  </a:lnTo>
                  <a:cubicBezTo>
                    <a:pt x="17126" y="4037"/>
                    <a:pt x="17126" y="2113"/>
                    <a:pt x="15919" y="906"/>
                  </a:cubicBezTo>
                  <a:cubicBezTo>
                    <a:pt x="15316" y="302"/>
                    <a:pt x="14533" y="1"/>
                    <a:pt x="13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7"/>
            <p:cNvSpPr/>
            <p:nvPr/>
          </p:nvSpPr>
          <p:spPr>
            <a:xfrm>
              <a:off x="1812825" y="4223450"/>
              <a:ext cx="428175" cy="412650"/>
            </a:xfrm>
            <a:custGeom>
              <a:avLst/>
              <a:gdLst/>
              <a:ahLst/>
              <a:cxnLst/>
              <a:rect l="l" t="t" r="r" b="b"/>
              <a:pathLst>
                <a:path w="17127" h="16506" extrusionOk="0">
                  <a:moveTo>
                    <a:pt x="13750" y="0"/>
                  </a:moveTo>
                  <a:cubicBezTo>
                    <a:pt x="12967" y="0"/>
                    <a:pt x="12184" y="294"/>
                    <a:pt x="11581" y="881"/>
                  </a:cubicBezTo>
                  <a:lnTo>
                    <a:pt x="1208" y="11287"/>
                  </a:lnTo>
                  <a:cubicBezTo>
                    <a:pt x="1" y="12494"/>
                    <a:pt x="1" y="14418"/>
                    <a:pt x="1208" y="15625"/>
                  </a:cubicBezTo>
                  <a:cubicBezTo>
                    <a:pt x="1795" y="16212"/>
                    <a:pt x="2578" y="16506"/>
                    <a:pt x="3361" y="16506"/>
                  </a:cubicBezTo>
                  <a:cubicBezTo>
                    <a:pt x="4144" y="16506"/>
                    <a:pt x="4927" y="16212"/>
                    <a:pt x="5514" y="15625"/>
                  </a:cubicBezTo>
                  <a:lnTo>
                    <a:pt x="15919" y="5219"/>
                  </a:lnTo>
                  <a:cubicBezTo>
                    <a:pt x="17126" y="4013"/>
                    <a:pt x="17126" y="2088"/>
                    <a:pt x="15919" y="881"/>
                  </a:cubicBezTo>
                  <a:cubicBezTo>
                    <a:pt x="15316" y="294"/>
                    <a:pt x="14533" y="0"/>
                    <a:pt x="137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2318450" y="4729050"/>
              <a:ext cx="428150" cy="412675"/>
            </a:xfrm>
            <a:custGeom>
              <a:avLst/>
              <a:gdLst/>
              <a:ahLst/>
              <a:cxnLst/>
              <a:rect l="l" t="t" r="r" b="b"/>
              <a:pathLst>
                <a:path w="17126" h="16507" extrusionOk="0">
                  <a:moveTo>
                    <a:pt x="13766" y="1"/>
                  </a:moveTo>
                  <a:cubicBezTo>
                    <a:pt x="12983" y="1"/>
                    <a:pt x="12200" y="294"/>
                    <a:pt x="11613" y="881"/>
                  </a:cubicBezTo>
                  <a:lnTo>
                    <a:pt x="1207" y="11287"/>
                  </a:lnTo>
                  <a:cubicBezTo>
                    <a:pt x="0" y="12494"/>
                    <a:pt x="0" y="14419"/>
                    <a:pt x="1207" y="15626"/>
                  </a:cubicBezTo>
                  <a:cubicBezTo>
                    <a:pt x="1811" y="16213"/>
                    <a:pt x="2594" y="16506"/>
                    <a:pt x="3372" y="16506"/>
                  </a:cubicBezTo>
                  <a:cubicBezTo>
                    <a:pt x="4151" y="16506"/>
                    <a:pt x="4926" y="16213"/>
                    <a:pt x="5513" y="15626"/>
                  </a:cubicBezTo>
                  <a:lnTo>
                    <a:pt x="15919" y="5220"/>
                  </a:lnTo>
                  <a:cubicBezTo>
                    <a:pt x="17126" y="4013"/>
                    <a:pt x="17126" y="2088"/>
                    <a:pt x="15919" y="881"/>
                  </a:cubicBezTo>
                  <a:cubicBezTo>
                    <a:pt x="15332" y="294"/>
                    <a:pt x="14549" y="1"/>
                    <a:pt x="137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2065650" y="4476250"/>
              <a:ext cx="428150" cy="412675"/>
            </a:xfrm>
            <a:custGeom>
              <a:avLst/>
              <a:gdLst/>
              <a:ahLst/>
              <a:cxnLst/>
              <a:rect l="l" t="t" r="r" b="b"/>
              <a:pathLst>
                <a:path w="17126" h="16507" extrusionOk="0">
                  <a:moveTo>
                    <a:pt x="13766" y="0"/>
                  </a:moveTo>
                  <a:cubicBezTo>
                    <a:pt x="12983" y="0"/>
                    <a:pt x="12200" y="294"/>
                    <a:pt x="11613" y="881"/>
                  </a:cubicBezTo>
                  <a:lnTo>
                    <a:pt x="1207" y="11287"/>
                  </a:lnTo>
                  <a:cubicBezTo>
                    <a:pt x="0" y="12494"/>
                    <a:pt x="0" y="14418"/>
                    <a:pt x="1207" y="15625"/>
                  </a:cubicBezTo>
                  <a:cubicBezTo>
                    <a:pt x="1794" y="16213"/>
                    <a:pt x="2577" y="16506"/>
                    <a:pt x="3360" y="16506"/>
                  </a:cubicBezTo>
                  <a:cubicBezTo>
                    <a:pt x="4143" y="16506"/>
                    <a:pt x="4926" y="16213"/>
                    <a:pt x="5513" y="15625"/>
                  </a:cubicBezTo>
                  <a:lnTo>
                    <a:pt x="15919" y="5220"/>
                  </a:lnTo>
                  <a:cubicBezTo>
                    <a:pt x="17126" y="4013"/>
                    <a:pt x="17126" y="2088"/>
                    <a:pt x="15919" y="881"/>
                  </a:cubicBezTo>
                  <a:cubicBezTo>
                    <a:pt x="15331" y="294"/>
                    <a:pt x="14549" y="0"/>
                    <a:pt x="137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1139225" y="238300"/>
              <a:ext cx="5293175" cy="5218975"/>
            </a:xfrm>
            <a:custGeom>
              <a:avLst/>
              <a:gdLst/>
              <a:ahLst/>
              <a:cxnLst/>
              <a:rect l="l" t="t" r="r" b="b"/>
              <a:pathLst>
                <a:path w="211727" h="208759" extrusionOk="0">
                  <a:moveTo>
                    <a:pt x="204625" y="6191"/>
                  </a:moveTo>
                  <a:lnTo>
                    <a:pt x="195948" y="35875"/>
                  </a:lnTo>
                  <a:lnTo>
                    <a:pt x="174941" y="14868"/>
                  </a:lnTo>
                  <a:lnTo>
                    <a:pt x="204625" y="6191"/>
                  </a:lnTo>
                  <a:close/>
                  <a:moveTo>
                    <a:pt x="88433" y="69180"/>
                  </a:moveTo>
                  <a:lnTo>
                    <a:pt x="51018" y="106595"/>
                  </a:lnTo>
                  <a:lnTo>
                    <a:pt x="8743" y="102909"/>
                  </a:lnTo>
                  <a:cubicBezTo>
                    <a:pt x="8221" y="102876"/>
                    <a:pt x="7993" y="102224"/>
                    <a:pt x="8352" y="101832"/>
                  </a:cubicBezTo>
                  <a:cubicBezTo>
                    <a:pt x="26619" y="83598"/>
                    <a:pt x="50823" y="72344"/>
                    <a:pt x="76527" y="70191"/>
                  </a:cubicBezTo>
                  <a:lnTo>
                    <a:pt x="88433" y="69180"/>
                  </a:lnTo>
                  <a:close/>
                  <a:moveTo>
                    <a:pt x="52160" y="114097"/>
                  </a:moveTo>
                  <a:lnTo>
                    <a:pt x="68829" y="130766"/>
                  </a:lnTo>
                  <a:lnTo>
                    <a:pt x="62501" y="137094"/>
                  </a:lnTo>
                  <a:cubicBezTo>
                    <a:pt x="55911" y="130472"/>
                    <a:pt x="47332" y="121926"/>
                    <a:pt x="45832" y="120426"/>
                  </a:cubicBezTo>
                  <a:lnTo>
                    <a:pt x="52160" y="114097"/>
                  </a:lnTo>
                  <a:close/>
                  <a:moveTo>
                    <a:pt x="49551" y="132788"/>
                  </a:moveTo>
                  <a:cubicBezTo>
                    <a:pt x="53465" y="136670"/>
                    <a:pt x="55357" y="138595"/>
                    <a:pt x="58195" y="141400"/>
                  </a:cubicBezTo>
                  <a:lnTo>
                    <a:pt x="50757" y="148837"/>
                  </a:lnTo>
                  <a:cubicBezTo>
                    <a:pt x="50366" y="149196"/>
                    <a:pt x="50040" y="149620"/>
                    <a:pt x="49746" y="150077"/>
                  </a:cubicBezTo>
                  <a:lnTo>
                    <a:pt x="42015" y="142379"/>
                  </a:lnTo>
                  <a:cubicBezTo>
                    <a:pt x="41461" y="141824"/>
                    <a:pt x="41461" y="140878"/>
                    <a:pt x="42015" y="140324"/>
                  </a:cubicBezTo>
                  <a:lnTo>
                    <a:pt x="49551" y="132788"/>
                  </a:lnTo>
                  <a:close/>
                  <a:moveTo>
                    <a:pt x="168222" y="16825"/>
                  </a:moveTo>
                  <a:lnTo>
                    <a:pt x="193991" y="42595"/>
                  </a:lnTo>
                  <a:lnTo>
                    <a:pt x="186228" y="69147"/>
                  </a:lnTo>
                  <a:lnTo>
                    <a:pt x="101025" y="154318"/>
                  </a:lnTo>
                  <a:lnTo>
                    <a:pt x="84389" y="137681"/>
                  </a:lnTo>
                  <a:lnTo>
                    <a:pt x="123239" y="98799"/>
                  </a:lnTo>
                  <a:cubicBezTo>
                    <a:pt x="126044" y="95993"/>
                    <a:pt x="126599" y="91198"/>
                    <a:pt x="122945" y="87577"/>
                  </a:cubicBezTo>
                  <a:cubicBezTo>
                    <a:pt x="121445" y="86061"/>
                    <a:pt x="119471" y="85302"/>
                    <a:pt x="117494" y="85302"/>
                  </a:cubicBezTo>
                  <a:cubicBezTo>
                    <a:pt x="115516" y="85302"/>
                    <a:pt x="113534" y="86061"/>
                    <a:pt x="112018" y="87577"/>
                  </a:cubicBezTo>
                  <a:lnTo>
                    <a:pt x="73135" y="126428"/>
                  </a:lnTo>
                  <a:lnTo>
                    <a:pt x="56499" y="109791"/>
                  </a:lnTo>
                  <a:lnTo>
                    <a:pt x="141669" y="24588"/>
                  </a:lnTo>
                  <a:lnTo>
                    <a:pt x="168222" y="16825"/>
                  </a:lnTo>
                  <a:close/>
                  <a:moveTo>
                    <a:pt x="117481" y="91508"/>
                  </a:moveTo>
                  <a:cubicBezTo>
                    <a:pt x="117946" y="91508"/>
                    <a:pt x="118411" y="91687"/>
                    <a:pt x="118770" y="92046"/>
                  </a:cubicBezTo>
                  <a:cubicBezTo>
                    <a:pt x="119488" y="92764"/>
                    <a:pt x="119488" y="93906"/>
                    <a:pt x="118770" y="94623"/>
                  </a:cubicBezTo>
                  <a:lnTo>
                    <a:pt x="77897" y="135496"/>
                  </a:lnTo>
                  <a:lnTo>
                    <a:pt x="57803" y="155590"/>
                  </a:lnTo>
                  <a:cubicBezTo>
                    <a:pt x="57461" y="155949"/>
                    <a:pt x="56996" y="156128"/>
                    <a:pt x="56527" y="156128"/>
                  </a:cubicBezTo>
                  <a:cubicBezTo>
                    <a:pt x="56058" y="156128"/>
                    <a:pt x="55585" y="155949"/>
                    <a:pt x="55226" y="155590"/>
                  </a:cubicBezTo>
                  <a:cubicBezTo>
                    <a:pt x="54541" y="154872"/>
                    <a:pt x="54541" y="153698"/>
                    <a:pt x="55226" y="153013"/>
                  </a:cubicBezTo>
                  <a:lnTo>
                    <a:pt x="116193" y="92046"/>
                  </a:lnTo>
                  <a:cubicBezTo>
                    <a:pt x="116552" y="91687"/>
                    <a:pt x="117017" y="91508"/>
                    <a:pt x="117481" y="91508"/>
                  </a:cubicBezTo>
                  <a:close/>
                  <a:moveTo>
                    <a:pt x="80050" y="141987"/>
                  </a:moveTo>
                  <a:lnTo>
                    <a:pt x="96719" y="158656"/>
                  </a:lnTo>
                  <a:lnTo>
                    <a:pt x="90586" y="164789"/>
                  </a:lnTo>
                  <a:lnTo>
                    <a:pt x="90554" y="164789"/>
                  </a:lnTo>
                  <a:cubicBezTo>
                    <a:pt x="90505" y="164837"/>
                    <a:pt x="90440" y="164862"/>
                    <a:pt x="90374" y="164862"/>
                  </a:cubicBezTo>
                  <a:cubicBezTo>
                    <a:pt x="90309" y="164862"/>
                    <a:pt x="90244" y="164837"/>
                    <a:pt x="90195" y="164789"/>
                  </a:cubicBezTo>
                  <a:cubicBezTo>
                    <a:pt x="88368" y="162962"/>
                    <a:pt x="75646" y="150240"/>
                    <a:pt x="73722" y="148316"/>
                  </a:cubicBezTo>
                  <a:lnTo>
                    <a:pt x="80050" y="141987"/>
                  </a:lnTo>
                  <a:close/>
                  <a:moveTo>
                    <a:pt x="69416" y="152654"/>
                  </a:moveTo>
                  <a:lnTo>
                    <a:pt x="78028" y="161266"/>
                  </a:lnTo>
                  <a:lnTo>
                    <a:pt x="70492" y="168801"/>
                  </a:lnTo>
                  <a:cubicBezTo>
                    <a:pt x="70134" y="169160"/>
                    <a:pt x="69710" y="169225"/>
                    <a:pt x="69481" y="169225"/>
                  </a:cubicBezTo>
                  <a:cubicBezTo>
                    <a:pt x="69253" y="169225"/>
                    <a:pt x="68829" y="169160"/>
                    <a:pt x="68437" y="168801"/>
                  </a:cubicBezTo>
                  <a:lnTo>
                    <a:pt x="60739" y="161070"/>
                  </a:lnTo>
                  <a:cubicBezTo>
                    <a:pt x="61196" y="160776"/>
                    <a:pt x="61620" y="160450"/>
                    <a:pt x="61979" y="160059"/>
                  </a:cubicBezTo>
                  <a:lnTo>
                    <a:pt x="69416" y="152654"/>
                  </a:lnTo>
                  <a:close/>
                  <a:moveTo>
                    <a:pt x="204907" y="1"/>
                  </a:moveTo>
                  <a:cubicBezTo>
                    <a:pt x="204347" y="1"/>
                    <a:pt x="203771" y="81"/>
                    <a:pt x="203190" y="254"/>
                  </a:cubicBezTo>
                  <a:cubicBezTo>
                    <a:pt x="189914" y="4136"/>
                    <a:pt x="151814" y="15259"/>
                    <a:pt x="139190" y="18945"/>
                  </a:cubicBezTo>
                  <a:cubicBezTo>
                    <a:pt x="138701" y="19076"/>
                    <a:pt x="138277" y="19369"/>
                    <a:pt x="137885" y="19728"/>
                  </a:cubicBezTo>
                  <a:lnTo>
                    <a:pt x="95120" y="62493"/>
                  </a:lnTo>
                  <a:lnTo>
                    <a:pt x="76005" y="64091"/>
                  </a:lnTo>
                  <a:cubicBezTo>
                    <a:pt x="48866" y="66374"/>
                    <a:pt x="23324" y="78248"/>
                    <a:pt x="4046" y="97526"/>
                  </a:cubicBezTo>
                  <a:cubicBezTo>
                    <a:pt x="1" y="101571"/>
                    <a:pt x="2513" y="108519"/>
                    <a:pt x="8221" y="109009"/>
                  </a:cubicBezTo>
                  <a:lnTo>
                    <a:pt x="45375" y="112271"/>
                  </a:lnTo>
                  <a:lnTo>
                    <a:pt x="41526" y="116120"/>
                  </a:lnTo>
                  <a:cubicBezTo>
                    <a:pt x="39145" y="118501"/>
                    <a:pt x="39112" y="122350"/>
                    <a:pt x="41526" y="124731"/>
                  </a:cubicBezTo>
                  <a:lnTo>
                    <a:pt x="45245" y="128450"/>
                  </a:lnTo>
                  <a:lnTo>
                    <a:pt x="37710" y="135985"/>
                  </a:lnTo>
                  <a:cubicBezTo>
                    <a:pt x="34741" y="138954"/>
                    <a:pt x="34741" y="143749"/>
                    <a:pt x="37710" y="146685"/>
                  </a:cubicBezTo>
                  <a:lnTo>
                    <a:pt x="64132" y="173107"/>
                  </a:lnTo>
                  <a:cubicBezTo>
                    <a:pt x="65599" y="174591"/>
                    <a:pt x="67532" y="175333"/>
                    <a:pt x="69469" y="175333"/>
                  </a:cubicBezTo>
                  <a:cubicBezTo>
                    <a:pt x="71406" y="175333"/>
                    <a:pt x="73347" y="174591"/>
                    <a:pt x="74831" y="173107"/>
                  </a:cubicBezTo>
                  <a:lnTo>
                    <a:pt x="82366" y="165571"/>
                  </a:lnTo>
                  <a:lnTo>
                    <a:pt x="85889" y="169094"/>
                  </a:lnTo>
                  <a:cubicBezTo>
                    <a:pt x="87125" y="170346"/>
                    <a:pt x="88749" y="170966"/>
                    <a:pt x="90379" y="170966"/>
                  </a:cubicBezTo>
                  <a:cubicBezTo>
                    <a:pt x="92019" y="170966"/>
                    <a:pt x="93665" y="170338"/>
                    <a:pt x="94925" y="169094"/>
                  </a:cubicBezTo>
                  <a:lnTo>
                    <a:pt x="98546" y="165441"/>
                  </a:lnTo>
                  <a:lnTo>
                    <a:pt x="101808" y="202595"/>
                  </a:lnTo>
                  <a:cubicBezTo>
                    <a:pt x="102036" y="205237"/>
                    <a:pt x="103732" y="207423"/>
                    <a:pt x="106211" y="208336"/>
                  </a:cubicBezTo>
                  <a:cubicBezTo>
                    <a:pt x="106981" y="208620"/>
                    <a:pt x="107777" y="208759"/>
                    <a:pt x="108563" y="208759"/>
                  </a:cubicBezTo>
                  <a:cubicBezTo>
                    <a:pt x="110308" y="208759"/>
                    <a:pt x="112008" y="208075"/>
                    <a:pt x="113290" y="206770"/>
                  </a:cubicBezTo>
                  <a:cubicBezTo>
                    <a:pt x="125163" y="194929"/>
                    <a:pt x="134134" y="180935"/>
                    <a:pt x="139940" y="165180"/>
                  </a:cubicBezTo>
                  <a:cubicBezTo>
                    <a:pt x="140527" y="163614"/>
                    <a:pt x="139712" y="161853"/>
                    <a:pt x="138146" y="161266"/>
                  </a:cubicBezTo>
                  <a:cubicBezTo>
                    <a:pt x="137793" y="161136"/>
                    <a:pt x="137433" y="161075"/>
                    <a:pt x="137079" y="161075"/>
                  </a:cubicBezTo>
                  <a:cubicBezTo>
                    <a:pt x="135828" y="161075"/>
                    <a:pt x="134657" y="161839"/>
                    <a:pt x="134199" y="163060"/>
                  </a:cubicBezTo>
                  <a:cubicBezTo>
                    <a:pt x="128686" y="177967"/>
                    <a:pt x="120205" y="191211"/>
                    <a:pt x="108984" y="202464"/>
                  </a:cubicBezTo>
                  <a:cubicBezTo>
                    <a:pt x="108853" y="202584"/>
                    <a:pt x="108694" y="202638"/>
                    <a:pt x="108538" y="202638"/>
                  </a:cubicBezTo>
                  <a:cubicBezTo>
                    <a:pt x="108226" y="202638"/>
                    <a:pt x="107929" y="202421"/>
                    <a:pt x="107907" y="202073"/>
                  </a:cubicBezTo>
                  <a:lnTo>
                    <a:pt x="104221" y="159798"/>
                  </a:lnTo>
                  <a:lnTo>
                    <a:pt x="141636" y="122383"/>
                  </a:lnTo>
                  <a:lnTo>
                    <a:pt x="141636" y="122383"/>
                  </a:lnTo>
                  <a:cubicBezTo>
                    <a:pt x="140397" y="137551"/>
                    <a:pt x="140071" y="141498"/>
                    <a:pt x="138309" y="149164"/>
                  </a:cubicBezTo>
                  <a:cubicBezTo>
                    <a:pt x="137950" y="150827"/>
                    <a:pt x="138994" y="152458"/>
                    <a:pt x="140625" y="152850"/>
                  </a:cubicBezTo>
                  <a:cubicBezTo>
                    <a:pt x="140847" y="152897"/>
                    <a:pt x="141067" y="152920"/>
                    <a:pt x="141285" y="152920"/>
                  </a:cubicBezTo>
                  <a:cubicBezTo>
                    <a:pt x="142700" y="152920"/>
                    <a:pt x="143968" y="151948"/>
                    <a:pt x="144279" y="150534"/>
                  </a:cubicBezTo>
                  <a:cubicBezTo>
                    <a:pt x="146399" y="141139"/>
                    <a:pt x="146562" y="136670"/>
                    <a:pt x="148323" y="115696"/>
                  </a:cubicBezTo>
                  <a:lnTo>
                    <a:pt x="191088" y="72931"/>
                  </a:lnTo>
                  <a:cubicBezTo>
                    <a:pt x="191447" y="72540"/>
                    <a:pt x="191741" y="72116"/>
                    <a:pt x="191871" y="71626"/>
                  </a:cubicBezTo>
                  <a:lnTo>
                    <a:pt x="200352" y="42562"/>
                  </a:lnTo>
                  <a:lnTo>
                    <a:pt x="210562" y="7626"/>
                  </a:lnTo>
                  <a:cubicBezTo>
                    <a:pt x="211727" y="3677"/>
                    <a:pt x="208686" y="1"/>
                    <a:pt x="20490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4111725" y="1453400"/>
              <a:ext cx="1291775" cy="980875"/>
            </a:xfrm>
            <a:custGeom>
              <a:avLst/>
              <a:gdLst/>
              <a:ahLst/>
              <a:cxnLst/>
              <a:rect l="l" t="t" r="r" b="b"/>
              <a:pathLst>
                <a:path w="51671" h="39235" extrusionOk="0">
                  <a:moveTo>
                    <a:pt x="17356" y="1"/>
                  </a:moveTo>
                  <a:cubicBezTo>
                    <a:pt x="16930" y="1"/>
                    <a:pt x="16496" y="92"/>
                    <a:pt x="16082" y="286"/>
                  </a:cubicBezTo>
                  <a:cubicBezTo>
                    <a:pt x="3099" y="6125"/>
                    <a:pt x="0" y="23185"/>
                    <a:pt x="10047" y="33265"/>
                  </a:cubicBezTo>
                  <a:cubicBezTo>
                    <a:pt x="14027" y="37244"/>
                    <a:pt x="19246" y="39234"/>
                    <a:pt x="24465" y="39234"/>
                  </a:cubicBezTo>
                  <a:cubicBezTo>
                    <a:pt x="42569" y="39234"/>
                    <a:pt x="51670" y="17249"/>
                    <a:pt x="38883" y="4429"/>
                  </a:cubicBezTo>
                  <a:cubicBezTo>
                    <a:pt x="37122" y="2700"/>
                    <a:pt x="35099" y="1297"/>
                    <a:pt x="32849" y="286"/>
                  </a:cubicBezTo>
                  <a:cubicBezTo>
                    <a:pt x="32434" y="92"/>
                    <a:pt x="32001" y="1"/>
                    <a:pt x="31575" y="1"/>
                  </a:cubicBezTo>
                  <a:cubicBezTo>
                    <a:pt x="30424" y="1"/>
                    <a:pt x="29327" y="668"/>
                    <a:pt x="28804" y="1787"/>
                  </a:cubicBezTo>
                  <a:cubicBezTo>
                    <a:pt x="28119" y="3352"/>
                    <a:pt x="28804" y="5147"/>
                    <a:pt x="30337" y="5832"/>
                  </a:cubicBezTo>
                  <a:cubicBezTo>
                    <a:pt x="39438" y="9942"/>
                    <a:pt x="41591" y="21913"/>
                    <a:pt x="34545" y="28926"/>
                  </a:cubicBezTo>
                  <a:cubicBezTo>
                    <a:pt x="31772" y="31715"/>
                    <a:pt x="28119" y="33110"/>
                    <a:pt x="24465" y="33110"/>
                  </a:cubicBezTo>
                  <a:cubicBezTo>
                    <a:pt x="20812" y="33110"/>
                    <a:pt x="17158" y="31715"/>
                    <a:pt x="14386" y="28926"/>
                  </a:cubicBezTo>
                  <a:cubicBezTo>
                    <a:pt x="7340" y="21913"/>
                    <a:pt x="9493" y="9942"/>
                    <a:pt x="18594" y="5832"/>
                  </a:cubicBezTo>
                  <a:cubicBezTo>
                    <a:pt x="20127" y="5147"/>
                    <a:pt x="20812" y="3352"/>
                    <a:pt x="20127" y="1787"/>
                  </a:cubicBezTo>
                  <a:cubicBezTo>
                    <a:pt x="19603" y="668"/>
                    <a:pt x="18506" y="1"/>
                    <a:pt x="17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09;p17"/>
          <p:cNvGrpSpPr/>
          <p:nvPr/>
        </p:nvGrpSpPr>
        <p:grpSpPr>
          <a:xfrm>
            <a:off x="2837654" y="2742316"/>
            <a:ext cx="258884" cy="327766"/>
            <a:chOff x="1741900" y="238125"/>
            <a:chExt cx="4122350" cy="5219200"/>
          </a:xfrm>
        </p:grpSpPr>
        <p:sp>
          <p:nvSpPr>
            <p:cNvPr id="110" name="Google Shape;110;p17"/>
            <p:cNvSpPr/>
            <p:nvPr/>
          </p:nvSpPr>
          <p:spPr>
            <a:xfrm>
              <a:off x="1741900" y="238125"/>
              <a:ext cx="4122350" cy="5219200"/>
            </a:xfrm>
            <a:custGeom>
              <a:avLst/>
              <a:gdLst/>
              <a:ahLst/>
              <a:cxnLst/>
              <a:rect l="l" t="t" r="r" b="b"/>
              <a:pathLst>
                <a:path w="164894" h="208768" extrusionOk="0">
                  <a:moveTo>
                    <a:pt x="79071" y="6133"/>
                  </a:moveTo>
                  <a:cubicBezTo>
                    <a:pt x="79756" y="6133"/>
                    <a:pt x="80310" y="6687"/>
                    <a:pt x="80310" y="7372"/>
                  </a:cubicBezTo>
                  <a:lnTo>
                    <a:pt x="80310" y="16082"/>
                  </a:lnTo>
                  <a:lnTo>
                    <a:pt x="77798" y="16082"/>
                  </a:lnTo>
                  <a:lnTo>
                    <a:pt x="77798" y="7372"/>
                  </a:lnTo>
                  <a:cubicBezTo>
                    <a:pt x="77798" y="6687"/>
                    <a:pt x="78353" y="6133"/>
                    <a:pt x="79071" y="6133"/>
                  </a:cubicBezTo>
                  <a:close/>
                  <a:moveTo>
                    <a:pt x="146104" y="16277"/>
                  </a:moveTo>
                  <a:lnTo>
                    <a:pt x="148453" y="21431"/>
                  </a:lnTo>
                  <a:lnTo>
                    <a:pt x="141668" y="28216"/>
                  </a:lnTo>
                  <a:lnTo>
                    <a:pt x="139352" y="23160"/>
                  </a:lnTo>
                  <a:cubicBezTo>
                    <a:pt x="139385" y="23062"/>
                    <a:pt x="139450" y="22932"/>
                    <a:pt x="139613" y="22769"/>
                  </a:cubicBezTo>
                  <a:lnTo>
                    <a:pt x="146104" y="16277"/>
                  </a:lnTo>
                  <a:close/>
                  <a:moveTo>
                    <a:pt x="152791" y="25737"/>
                  </a:moveTo>
                  <a:lnTo>
                    <a:pt x="157913" y="28118"/>
                  </a:lnTo>
                  <a:lnTo>
                    <a:pt x="151421" y="34610"/>
                  </a:lnTo>
                  <a:cubicBezTo>
                    <a:pt x="151258" y="34740"/>
                    <a:pt x="151128" y="34838"/>
                    <a:pt x="151030" y="34871"/>
                  </a:cubicBezTo>
                  <a:lnTo>
                    <a:pt x="146007" y="32522"/>
                  </a:lnTo>
                  <a:lnTo>
                    <a:pt x="152791" y="25737"/>
                  </a:lnTo>
                  <a:close/>
                  <a:moveTo>
                    <a:pt x="79071" y="84127"/>
                  </a:moveTo>
                  <a:cubicBezTo>
                    <a:pt x="80995" y="84127"/>
                    <a:pt x="82789" y="84649"/>
                    <a:pt x="84388" y="85497"/>
                  </a:cubicBezTo>
                  <a:lnTo>
                    <a:pt x="76885" y="92967"/>
                  </a:lnTo>
                  <a:cubicBezTo>
                    <a:pt x="75711" y="94174"/>
                    <a:pt x="75711" y="96098"/>
                    <a:pt x="76885" y="97305"/>
                  </a:cubicBezTo>
                  <a:cubicBezTo>
                    <a:pt x="77489" y="97909"/>
                    <a:pt x="78271" y="98210"/>
                    <a:pt x="79054" y="98210"/>
                  </a:cubicBezTo>
                  <a:cubicBezTo>
                    <a:pt x="79837" y="98210"/>
                    <a:pt x="80620" y="97909"/>
                    <a:pt x="81223" y="97305"/>
                  </a:cubicBezTo>
                  <a:lnTo>
                    <a:pt x="88693" y="89835"/>
                  </a:lnTo>
                  <a:cubicBezTo>
                    <a:pt x="89574" y="91401"/>
                    <a:pt x="90063" y="93228"/>
                    <a:pt x="90063" y="95152"/>
                  </a:cubicBezTo>
                  <a:cubicBezTo>
                    <a:pt x="90063" y="101219"/>
                    <a:pt x="85138" y="106145"/>
                    <a:pt x="79071" y="106145"/>
                  </a:cubicBezTo>
                  <a:cubicBezTo>
                    <a:pt x="73003" y="106145"/>
                    <a:pt x="68045" y="101219"/>
                    <a:pt x="68045" y="95152"/>
                  </a:cubicBezTo>
                  <a:cubicBezTo>
                    <a:pt x="68045" y="89085"/>
                    <a:pt x="73003" y="84127"/>
                    <a:pt x="79071" y="84127"/>
                  </a:cubicBezTo>
                  <a:close/>
                  <a:moveTo>
                    <a:pt x="79071" y="69089"/>
                  </a:moveTo>
                  <a:cubicBezTo>
                    <a:pt x="85138" y="69089"/>
                    <a:pt x="90748" y="71209"/>
                    <a:pt x="95185" y="74699"/>
                  </a:cubicBezTo>
                  <a:lnTo>
                    <a:pt x="88791" y="81060"/>
                  </a:lnTo>
                  <a:cubicBezTo>
                    <a:pt x="86051" y="79136"/>
                    <a:pt x="82691" y="78027"/>
                    <a:pt x="79071" y="78027"/>
                  </a:cubicBezTo>
                  <a:cubicBezTo>
                    <a:pt x="69611" y="78027"/>
                    <a:pt x="61945" y="85692"/>
                    <a:pt x="61945" y="95152"/>
                  </a:cubicBezTo>
                  <a:cubicBezTo>
                    <a:pt x="61945" y="104579"/>
                    <a:pt x="69611" y="112278"/>
                    <a:pt x="79071" y="112278"/>
                  </a:cubicBezTo>
                  <a:cubicBezTo>
                    <a:pt x="88498" y="112278"/>
                    <a:pt x="96196" y="104579"/>
                    <a:pt x="96196" y="95152"/>
                  </a:cubicBezTo>
                  <a:cubicBezTo>
                    <a:pt x="96196" y="91531"/>
                    <a:pt x="95054" y="88171"/>
                    <a:pt x="93130" y="85399"/>
                  </a:cubicBezTo>
                  <a:lnTo>
                    <a:pt x="99491" y="79038"/>
                  </a:lnTo>
                  <a:cubicBezTo>
                    <a:pt x="103014" y="83474"/>
                    <a:pt x="105101" y="89052"/>
                    <a:pt x="105101" y="95152"/>
                  </a:cubicBezTo>
                  <a:cubicBezTo>
                    <a:pt x="105101" y="109505"/>
                    <a:pt x="93423" y="121183"/>
                    <a:pt x="79071" y="121183"/>
                  </a:cubicBezTo>
                  <a:cubicBezTo>
                    <a:pt x="64685" y="121183"/>
                    <a:pt x="53007" y="109505"/>
                    <a:pt x="53007" y="95152"/>
                  </a:cubicBezTo>
                  <a:cubicBezTo>
                    <a:pt x="53007" y="80767"/>
                    <a:pt x="64685" y="69089"/>
                    <a:pt x="79071" y="69089"/>
                  </a:cubicBezTo>
                  <a:close/>
                  <a:moveTo>
                    <a:pt x="79071" y="52844"/>
                  </a:moveTo>
                  <a:cubicBezTo>
                    <a:pt x="89607" y="52844"/>
                    <a:pt x="99295" y="56726"/>
                    <a:pt x="106700" y="63152"/>
                  </a:cubicBezTo>
                  <a:lnTo>
                    <a:pt x="99523" y="70361"/>
                  </a:lnTo>
                  <a:cubicBezTo>
                    <a:pt x="93978" y="65762"/>
                    <a:pt x="86834" y="62989"/>
                    <a:pt x="79071" y="62989"/>
                  </a:cubicBezTo>
                  <a:cubicBezTo>
                    <a:pt x="61325" y="62989"/>
                    <a:pt x="46907" y="77407"/>
                    <a:pt x="46907" y="95152"/>
                  </a:cubicBezTo>
                  <a:cubicBezTo>
                    <a:pt x="46907" y="112897"/>
                    <a:pt x="61325" y="127315"/>
                    <a:pt x="79071" y="127315"/>
                  </a:cubicBezTo>
                  <a:cubicBezTo>
                    <a:pt x="96783" y="127315"/>
                    <a:pt x="111234" y="112897"/>
                    <a:pt x="111234" y="95152"/>
                  </a:cubicBezTo>
                  <a:cubicBezTo>
                    <a:pt x="111234" y="87389"/>
                    <a:pt x="108461" y="80245"/>
                    <a:pt x="103862" y="74667"/>
                  </a:cubicBezTo>
                  <a:lnTo>
                    <a:pt x="111038" y="67491"/>
                  </a:lnTo>
                  <a:cubicBezTo>
                    <a:pt x="117464" y="74895"/>
                    <a:pt x="121346" y="84583"/>
                    <a:pt x="121346" y="95152"/>
                  </a:cubicBezTo>
                  <a:cubicBezTo>
                    <a:pt x="121346" y="118475"/>
                    <a:pt x="102394" y="137460"/>
                    <a:pt x="79071" y="137460"/>
                  </a:cubicBezTo>
                  <a:cubicBezTo>
                    <a:pt x="55747" y="137460"/>
                    <a:pt x="36763" y="118475"/>
                    <a:pt x="36763" y="95152"/>
                  </a:cubicBezTo>
                  <a:cubicBezTo>
                    <a:pt x="36763" y="71829"/>
                    <a:pt x="55747" y="52844"/>
                    <a:pt x="79071" y="52844"/>
                  </a:cubicBezTo>
                  <a:close/>
                  <a:moveTo>
                    <a:pt x="79071" y="37154"/>
                  </a:moveTo>
                  <a:cubicBezTo>
                    <a:pt x="93945" y="37154"/>
                    <a:pt x="107548" y="42797"/>
                    <a:pt x="117823" y="52061"/>
                  </a:cubicBezTo>
                  <a:lnTo>
                    <a:pt x="111038" y="58846"/>
                  </a:lnTo>
                  <a:cubicBezTo>
                    <a:pt x="102524" y="51311"/>
                    <a:pt x="91303" y="46712"/>
                    <a:pt x="79071" y="46712"/>
                  </a:cubicBezTo>
                  <a:cubicBezTo>
                    <a:pt x="52355" y="46712"/>
                    <a:pt x="30630" y="68436"/>
                    <a:pt x="30630" y="95152"/>
                  </a:cubicBezTo>
                  <a:cubicBezTo>
                    <a:pt x="30630" y="121835"/>
                    <a:pt x="52355" y="143560"/>
                    <a:pt x="79071" y="143560"/>
                  </a:cubicBezTo>
                  <a:cubicBezTo>
                    <a:pt x="105754" y="143560"/>
                    <a:pt x="127478" y="121835"/>
                    <a:pt x="127478" y="95152"/>
                  </a:cubicBezTo>
                  <a:cubicBezTo>
                    <a:pt x="127478" y="82887"/>
                    <a:pt x="122912" y="71698"/>
                    <a:pt x="115376" y="63152"/>
                  </a:cubicBezTo>
                  <a:lnTo>
                    <a:pt x="122161" y="56367"/>
                  </a:lnTo>
                  <a:cubicBezTo>
                    <a:pt x="131393" y="66642"/>
                    <a:pt x="137036" y="80245"/>
                    <a:pt x="137036" y="95152"/>
                  </a:cubicBezTo>
                  <a:cubicBezTo>
                    <a:pt x="137036" y="127120"/>
                    <a:pt x="111038" y="153150"/>
                    <a:pt x="79071" y="153150"/>
                  </a:cubicBezTo>
                  <a:cubicBezTo>
                    <a:pt x="47070" y="153150"/>
                    <a:pt x="21072" y="127120"/>
                    <a:pt x="21072" y="95152"/>
                  </a:cubicBezTo>
                  <a:cubicBezTo>
                    <a:pt x="21072" y="63152"/>
                    <a:pt x="47070" y="37154"/>
                    <a:pt x="79071" y="37154"/>
                  </a:cubicBezTo>
                  <a:close/>
                  <a:moveTo>
                    <a:pt x="56954" y="171059"/>
                  </a:moveTo>
                  <a:cubicBezTo>
                    <a:pt x="57052" y="171091"/>
                    <a:pt x="57117" y="171124"/>
                    <a:pt x="57183" y="171124"/>
                  </a:cubicBezTo>
                  <a:cubicBezTo>
                    <a:pt x="57868" y="171320"/>
                    <a:pt x="58520" y="171515"/>
                    <a:pt x="59205" y="171678"/>
                  </a:cubicBezTo>
                  <a:cubicBezTo>
                    <a:pt x="59270" y="171711"/>
                    <a:pt x="59303" y="171711"/>
                    <a:pt x="59368" y="171744"/>
                  </a:cubicBezTo>
                  <a:lnTo>
                    <a:pt x="51148" y="201721"/>
                  </a:lnTo>
                  <a:cubicBezTo>
                    <a:pt x="51012" y="202265"/>
                    <a:pt x="50514" y="202650"/>
                    <a:pt x="49955" y="202650"/>
                  </a:cubicBezTo>
                  <a:cubicBezTo>
                    <a:pt x="49843" y="202650"/>
                    <a:pt x="49729" y="202635"/>
                    <a:pt x="49615" y="202602"/>
                  </a:cubicBezTo>
                  <a:cubicBezTo>
                    <a:pt x="48962" y="202406"/>
                    <a:pt x="48571" y="201721"/>
                    <a:pt x="48734" y="201069"/>
                  </a:cubicBezTo>
                  <a:lnTo>
                    <a:pt x="56954" y="171059"/>
                  </a:lnTo>
                  <a:close/>
                  <a:moveTo>
                    <a:pt x="79071" y="0"/>
                  </a:moveTo>
                  <a:cubicBezTo>
                    <a:pt x="74993" y="0"/>
                    <a:pt x="71698" y="3295"/>
                    <a:pt x="71698" y="7372"/>
                  </a:cubicBezTo>
                  <a:lnTo>
                    <a:pt x="71698" y="16440"/>
                  </a:lnTo>
                  <a:cubicBezTo>
                    <a:pt x="31543" y="20159"/>
                    <a:pt x="0" y="54051"/>
                    <a:pt x="0" y="95152"/>
                  </a:cubicBezTo>
                  <a:cubicBezTo>
                    <a:pt x="0" y="114952"/>
                    <a:pt x="7372" y="133937"/>
                    <a:pt x="20746" y="148518"/>
                  </a:cubicBezTo>
                  <a:cubicBezTo>
                    <a:pt x="29227" y="157782"/>
                    <a:pt x="39666" y="164796"/>
                    <a:pt x="51148" y="169134"/>
                  </a:cubicBezTo>
                  <a:lnTo>
                    <a:pt x="42830" y="199438"/>
                  </a:lnTo>
                  <a:cubicBezTo>
                    <a:pt x="41753" y="203385"/>
                    <a:pt x="44069" y="207430"/>
                    <a:pt x="48016" y="208506"/>
                  </a:cubicBezTo>
                  <a:cubicBezTo>
                    <a:pt x="48661" y="208683"/>
                    <a:pt x="49309" y="208768"/>
                    <a:pt x="49947" y="208768"/>
                  </a:cubicBezTo>
                  <a:cubicBezTo>
                    <a:pt x="53182" y="208768"/>
                    <a:pt x="56153" y="206595"/>
                    <a:pt x="57052" y="203352"/>
                  </a:cubicBezTo>
                  <a:lnTo>
                    <a:pt x="65370" y="173016"/>
                  </a:lnTo>
                  <a:cubicBezTo>
                    <a:pt x="67425" y="173375"/>
                    <a:pt x="69546" y="173668"/>
                    <a:pt x="71633" y="173864"/>
                  </a:cubicBezTo>
                  <a:cubicBezTo>
                    <a:pt x="71717" y="173870"/>
                    <a:pt x="71801" y="173874"/>
                    <a:pt x="71884" y="173874"/>
                  </a:cubicBezTo>
                  <a:cubicBezTo>
                    <a:pt x="73472" y="173874"/>
                    <a:pt x="74805" y="172703"/>
                    <a:pt x="74960" y="171091"/>
                  </a:cubicBezTo>
                  <a:cubicBezTo>
                    <a:pt x="75124" y="169395"/>
                    <a:pt x="73884" y="167927"/>
                    <a:pt x="72220" y="167764"/>
                  </a:cubicBezTo>
                  <a:cubicBezTo>
                    <a:pt x="34773" y="164274"/>
                    <a:pt x="6133" y="133252"/>
                    <a:pt x="6133" y="95152"/>
                  </a:cubicBezTo>
                  <a:cubicBezTo>
                    <a:pt x="6133" y="54932"/>
                    <a:pt x="38818" y="22214"/>
                    <a:pt x="79005" y="22214"/>
                  </a:cubicBezTo>
                  <a:lnTo>
                    <a:pt x="79103" y="22214"/>
                  </a:lnTo>
                  <a:cubicBezTo>
                    <a:pt x="97501" y="22214"/>
                    <a:pt x="115050" y="28999"/>
                    <a:pt x="128522" y="41362"/>
                  </a:cubicBezTo>
                  <a:lnTo>
                    <a:pt x="122161" y="47723"/>
                  </a:lnTo>
                  <a:cubicBezTo>
                    <a:pt x="110777" y="37350"/>
                    <a:pt x="95641" y="31021"/>
                    <a:pt x="79071" y="31021"/>
                  </a:cubicBezTo>
                  <a:cubicBezTo>
                    <a:pt x="43711" y="31021"/>
                    <a:pt x="14940" y="59792"/>
                    <a:pt x="14940" y="95152"/>
                  </a:cubicBezTo>
                  <a:cubicBezTo>
                    <a:pt x="14940" y="130479"/>
                    <a:pt x="43711" y="159250"/>
                    <a:pt x="79071" y="159250"/>
                  </a:cubicBezTo>
                  <a:cubicBezTo>
                    <a:pt x="114398" y="159250"/>
                    <a:pt x="143169" y="130479"/>
                    <a:pt x="143169" y="95152"/>
                  </a:cubicBezTo>
                  <a:cubicBezTo>
                    <a:pt x="143169" y="78581"/>
                    <a:pt x="136840" y="63446"/>
                    <a:pt x="126467" y="52061"/>
                  </a:cubicBezTo>
                  <a:lnTo>
                    <a:pt x="132861" y="45668"/>
                  </a:lnTo>
                  <a:cubicBezTo>
                    <a:pt x="143266" y="57020"/>
                    <a:pt x="150149" y="71764"/>
                    <a:pt x="151682" y="88302"/>
                  </a:cubicBezTo>
                  <a:cubicBezTo>
                    <a:pt x="151836" y="89867"/>
                    <a:pt x="153144" y="91056"/>
                    <a:pt x="154710" y="91056"/>
                  </a:cubicBezTo>
                  <a:cubicBezTo>
                    <a:pt x="154809" y="91056"/>
                    <a:pt x="154909" y="91052"/>
                    <a:pt x="155010" y="91042"/>
                  </a:cubicBezTo>
                  <a:cubicBezTo>
                    <a:pt x="156706" y="90912"/>
                    <a:pt x="157913" y="89411"/>
                    <a:pt x="157782" y="87715"/>
                  </a:cubicBezTo>
                  <a:cubicBezTo>
                    <a:pt x="156151" y="70361"/>
                    <a:pt x="148877" y="54182"/>
                    <a:pt x="137069" y="41460"/>
                  </a:cubicBezTo>
                  <a:lnTo>
                    <a:pt x="141375" y="37154"/>
                  </a:lnTo>
                  <a:lnTo>
                    <a:pt x="148681" y="40514"/>
                  </a:lnTo>
                  <a:cubicBezTo>
                    <a:pt x="149397" y="40836"/>
                    <a:pt x="150173" y="40992"/>
                    <a:pt x="150961" y="40992"/>
                  </a:cubicBezTo>
                  <a:cubicBezTo>
                    <a:pt x="152652" y="40992"/>
                    <a:pt x="154403" y="40272"/>
                    <a:pt x="155760" y="38915"/>
                  </a:cubicBezTo>
                  <a:lnTo>
                    <a:pt x="162838" y="31837"/>
                  </a:lnTo>
                  <a:cubicBezTo>
                    <a:pt x="164241" y="30434"/>
                    <a:pt x="164893" y="28510"/>
                    <a:pt x="164600" y="26683"/>
                  </a:cubicBezTo>
                  <a:cubicBezTo>
                    <a:pt x="164306" y="25117"/>
                    <a:pt x="163328" y="23878"/>
                    <a:pt x="161925" y="23225"/>
                  </a:cubicBezTo>
                  <a:lnTo>
                    <a:pt x="154422" y="19768"/>
                  </a:lnTo>
                  <a:lnTo>
                    <a:pt x="150997" y="12298"/>
                  </a:lnTo>
                  <a:cubicBezTo>
                    <a:pt x="150345" y="10862"/>
                    <a:pt x="149073" y="9884"/>
                    <a:pt x="147507" y="9623"/>
                  </a:cubicBezTo>
                  <a:cubicBezTo>
                    <a:pt x="147202" y="9567"/>
                    <a:pt x="146893" y="9540"/>
                    <a:pt x="146584" y="9540"/>
                  </a:cubicBezTo>
                  <a:cubicBezTo>
                    <a:pt x="145073" y="9540"/>
                    <a:pt x="143544" y="10188"/>
                    <a:pt x="142353" y="11352"/>
                  </a:cubicBezTo>
                  <a:lnTo>
                    <a:pt x="135275" y="18463"/>
                  </a:lnTo>
                  <a:cubicBezTo>
                    <a:pt x="133285" y="20420"/>
                    <a:pt x="132665" y="23291"/>
                    <a:pt x="133709" y="25541"/>
                  </a:cubicBezTo>
                  <a:lnTo>
                    <a:pt x="137069" y="32816"/>
                  </a:lnTo>
                  <a:lnTo>
                    <a:pt x="132763" y="37121"/>
                  </a:lnTo>
                  <a:cubicBezTo>
                    <a:pt x="132665" y="37024"/>
                    <a:pt x="132535" y="36926"/>
                    <a:pt x="132437" y="36828"/>
                  </a:cubicBezTo>
                  <a:cubicBezTo>
                    <a:pt x="119650" y="25117"/>
                    <a:pt x="103535" y="18006"/>
                    <a:pt x="86443" y="16440"/>
                  </a:cubicBezTo>
                  <a:lnTo>
                    <a:pt x="86443" y="7372"/>
                  </a:lnTo>
                  <a:cubicBezTo>
                    <a:pt x="86443" y="3295"/>
                    <a:pt x="83115" y="0"/>
                    <a:pt x="790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>
              <a:off x="3816500" y="2718500"/>
              <a:ext cx="1873225" cy="2738775"/>
            </a:xfrm>
            <a:custGeom>
              <a:avLst/>
              <a:gdLst/>
              <a:ahLst/>
              <a:cxnLst/>
              <a:rect l="l" t="t" r="r" b="b"/>
              <a:pathLst>
                <a:path w="74929" h="109551" extrusionOk="0">
                  <a:moveTo>
                    <a:pt x="18170" y="71844"/>
                  </a:moveTo>
                  <a:lnTo>
                    <a:pt x="26390" y="101854"/>
                  </a:lnTo>
                  <a:cubicBezTo>
                    <a:pt x="26586" y="102506"/>
                    <a:pt x="26195" y="103191"/>
                    <a:pt x="25510" y="103387"/>
                  </a:cubicBezTo>
                  <a:cubicBezTo>
                    <a:pt x="25401" y="103420"/>
                    <a:pt x="25290" y="103435"/>
                    <a:pt x="25181" y="103435"/>
                  </a:cubicBezTo>
                  <a:cubicBezTo>
                    <a:pt x="24633" y="103435"/>
                    <a:pt x="24112" y="103050"/>
                    <a:pt x="23977" y="102506"/>
                  </a:cubicBezTo>
                  <a:lnTo>
                    <a:pt x="15756" y="72529"/>
                  </a:lnTo>
                  <a:cubicBezTo>
                    <a:pt x="16539" y="72333"/>
                    <a:pt x="17289" y="72105"/>
                    <a:pt x="18072" y="71876"/>
                  </a:cubicBezTo>
                  <a:cubicBezTo>
                    <a:pt x="18105" y="71876"/>
                    <a:pt x="18138" y="71876"/>
                    <a:pt x="18170" y="71844"/>
                  </a:cubicBezTo>
                  <a:close/>
                  <a:moveTo>
                    <a:pt x="71732" y="0"/>
                  </a:moveTo>
                  <a:cubicBezTo>
                    <a:pt x="70189" y="0"/>
                    <a:pt x="68852" y="1192"/>
                    <a:pt x="68698" y="2787"/>
                  </a:cubicBezTo>
                  <a:cubicBezTo>
                    <a:pt x="65436" y="37788"/>
                    <a:pt x="37644" y="65320"/>
                    <a:pt x="2937" y="68549"/>
                  </a:cubicBezTo>
                  <a:cubicBezTo>
                    <a:pt x="1241" y="68712"/>
                    <a:pt x="1" y="70180"/>
                    <a:pt x="164" y="71876"/>
                  </a:cubicBezTo>
                  <a:cubicBezTo>
                    <a:pt x="319" y="73488"/>
                    <a:pt x="1682" y="74659"/>
                    <a:pt x="3245" y="74659"/>
                  </a:cubicBezTo>
                  <a:cubicBezTo>
                    <a:pt x="3327" y="74659"/>
                    <a:pt x="3409" y="74655"/>
                    <a:pt x="3491" y="74649"/>
                  </a:cubicBezTo>
                  <a:cubicBezTo>
                    <a:pt x="5612" y="74453"/>
                    <a:pt x="7699" y="74160"/>
                    <a:pt x="9754" y="73801"/>
                  </a:cubicBezTo>
                  <a:lnTo>
                    <a:pt x="18072" y="104137"/>
                  </a:lnTo>
                  <a:cubicBezTo>
                    <a:pt x="18973" y="107358"/>
                    <a:pt x="21929" y="109551"/>
                    <a:pt x="25201" y="109551"/>
                  </a:cubicBezTo>
                  <a:cubicBezTo>
                    <a:pt x="25840" y="109551"/>
                    <a:pt x="26491" y="109467"/>
                    <a:pt x="27141" y="109291"/>
                  </a:cubicBezTo>
                  <a:cubicBezTo>
                    <a:pt x="31055" y="108215"/>
                    <a:pt x="33371" y="104170"/>
                    <a:pt x="32295" y="100223"/>
                  </a:cubicBezTo>
                  <a:lnTo>
                    <a:pt x="23977" y="69919"/>
                  </a:lnTo>
                  <a:cubicBezTo>
                    <a:pt x="51671" y="59481"/>
                    <a:pt x="71928" y="33972"/>
                    <a:pt x="74798" y="3342"/>
                  </a:cubicBezTo>
                  <a:cubicBezTo>
                    <a:pt x="74929" y="1678"/>
                    <a:pt x="73722" y="178"/>
                    <a:pt x="72026" y="15"/>
                  </a:cubicBezTo>
                  <a:cubicBezTo>
                    <a:pt x="71927" y="5"/>
                    <a:pt x="71829" y="0"/>
                    <a:pt x="717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17"/>
          <p:cNvSpPr txBox="1">
            <a:spLocks noGrp="1"/>
          </p:cNvSpPr>
          <p:nvPr>
            <p:ph type="ctrTitle"/>
          </p:nvPr>
        </p:nvSpPr>
        <p:spPr>
          <a:xfrm>
            <a:off x="3834115" y="1545450"/>
            <a:ext cx="3717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Índice</a:t>
            </a:r>
            <a:endParaRPr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25EA5E-5A9F-4CD3-A2AA-CCD1ABB50EBE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-255638" y="811704"/>
            <a:ext cx="2883244" cy="1161040"/>
          </a:xfrm>
        </p:spPr>
        <p:txBody>
          <a:bodyPr/>
          <a:lstStyle/>
          <a:p>
            <a:r>
              <a:rPr lang="es-AR" sz="1600" dirty="0"/>
              <a:t>Introducción al conflicto de inserción de la ciencia en la esfera pública</a:t>
            </a:r>
          </a:p>
        </p:txBody>
      </p:sp>
      <p:sp>
        <p:nvSpPr>
          <p:cNvPr id="35" name="Subtítulo 2">
            <a:extLst>
              <a:ext uri="{FF2B5EF4-FFF2-40B4-BE49-F238E27FC236}">
                <a16:creationId xmlns:a16="http://schemas.microsoft.com/office/drawing/2014/main" id="{2C18306F-2413-450E-9D9F-2CAF4699C1CC}"/>
              </a:ext>
            </a:extLst>
          </p:cNvPr>
          <p:cNvSpPr txBox="1">
            <a:spLocks/>
          </p:cNvSpPr>
          <p:nvPr/>
        </p:nvSpPr>
        <p:spPr>
          <a:xfrm>
            <a:off x="-30193" y="1737044"/>
            <a:ext cx="2663165" cy="116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s-AR" sz="1600" dirty="0"/>
              <a:t>¿A que nos referimos por esfera pública?</a:t>
            </a:r>
          </a:p>
        </p:txBody>
      </p:sp>
      <p:sp>
        <p:nvSpPr>
          <p:cNvPr id="36" name="Subtítulo 2">
            <a:extLst>
              <a:ext uri="{FF2B5EF4-FFF2-40B4-BE49-F238E27FC236}">
                <a16:creationId xmlns:a16="http://schemas.microsoft.com/office/drawing/2014/main" id="{D854447F-1E95-4927-AA94-61202ED0D2F0}"/>
              </a:ext>
            </a:extLst>
          </p:cNvPr>
          <p:cNvSpPr txBox="1">
            <a:spLocks/>
          </p:cNvSpPr>
          <p:nvPr/>
        </p:nvSpPr>
        <p:spPr>
          <a:xfrm>
            <a:off x="-241934" y="2473550"/>
            <a:ext cx="2883244" cy="116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s-AR" sz="1600" dirty="0"/>
              <a:t>¿Qué sostiene la esfera pública de Broncano necesario para la inserción?</a:t>
            </a:r>
          </a:p>
        </p:txBody>
      </p:sp>
      <p:sp>
        <p:nvSpPr>
          <p:cNvPr id="37" name="Subtítulo 2">
            <a:extLst>
              <a:ext uri="{FF2B5EF4-FFF2-40B4-BE49-F238E27FC236}">
                <a16:creationId xmlns:a16="http://schemas.microsoft.com/office/drawing/2014/main" id="{33596E2C-F0F3-4D77-AE6F-A70107ED80A6}"/>
              </a:ext>
            </a:extLst>
          </p:cNvPr>
          <p:cNvSpPr txBox="1">
            <a:spLocks/>
          </p:cNvSpPr>
          <p:nvPr/>
        </p:nvSpPr>
        <p:spPr>
          <a:xfrm>
            <a:off x="-266515" y="3398890"/>
            <a:ext cx="2883244" cy="116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bel"/>
              <a:buNone/>
              <a:defRPr sz="11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s-AR" sz="1600" dirty="0"/>
              <a:t>Ventajas y desventajas del modelo de gobernanza de inserción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2609450" y="0"/>
            <a:ext cx="3925200" cy="447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 rotWithShape="1">
          <a:blip r:embed="rId3">
            <a:alphaModFix/>
          </a:blip>
          <a:srcRect l="8746" r="8738"/>
          <a:stretch/>
        </p:blipFill>
        <p:spPr>
          <a:xfrm>
            <a:off x="3266900" y="0"/>
            <a:ext cx="2610067" cy="4742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/>
          <p:nvPr/>
        </p:nvSpPr>
        <p:spPr>
          <a:xfrm>
            <a:off x="3757850" y="-81925"/>
            <a:ext cx="1628400" cy="53022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 idx="3"/>
          </p:nvPr>
        </p:nvSpPr>
        <p:spPr>
          <a:xfrm>
            <a:off x="4671338" y="2157700"/>
            <a:ext cx="8892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chemeClr val="accent2"/>
                </a:solidFill>
              </a:rPr>
              <a:t>04</a:t>
            </a:r>
            <a:endParaRPr sz="5500">
              <a:solidFill>
                <a:schemeClr val="accent2"/>
              </a:solidFill>
            </a:endParaRPr>
          </a:p>
        </p:txBody>
      </p:sp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4671338" y="673922"/>
            <a:ext cx="8892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chemeClr val="accent2"/>
                </a:solidFill>
              </a:rPr>
              <a:t>02</a:t>
            </a:r>
            <a:endParaRPr sz="5500">
              <a:solidFill>
                <a:schemeClr val="accent2"/>
              </a:solidFill>
            </a:endParaRPr>
          </a:p>
        </p:txBody>
      </p:sp>
      <p:sp>
        <p:nvSpPr>
          <p:cNvPr id="122" name="Google Shape;122;p18"/>
          <p:cNvSpPr txBox="1">
            <a:spLocks noGrp="1"/>
          </p:cNvSpPr>
          <p:nvPr>
            <p:ph type="title" idx="6"/>
          </p:nvPr>
        </p:nvSpPr>
        <p:spPr>
          <a:xfrm>
            <a:off x="3583427" y="673900"/>
            <a:ext cx="8892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chemeClr val="accent2"/>
                </a:solidFill>
              </a:rPr>
              <a:t>01</a:t>
            </a:r>
            <a:endParaRPr sz="5500">
              <a:solidFill>
                <a:schemeClr val="accent2"/>
              </a:solidFill>
            </a:endParaRPr>
          </a:p>
        </p:txBody>
      </p:sp>
      <p:sp>
        <p:nvSpPr>
          <p:cNvPr id="123" name="Google Shape;123;p18"/>
          <p:cNvSpPr txBox="1">
            <a:spLocks noGrp="1"/>
          </p:cNvSpPr>
          <p:nvPr>
            <p:ph type="title" idx="9"/>
          </p:nvPr>
        </p:nvSpPr>
        <p:spPr>
          <a:xfrm>
            <a:off x="3583427" y="2157696"/>
            <a:ext cx="8892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chemeClr val="accent2"/>
                </a:solidFill>
              </a:rPr>
              <a:t>03</a:t>
            </a:r>
            <a:endParaRPr sz="5500">
              <a:solidFill>
                <a:schemeClr val="accent2"/>
              </a:solidFill>
            </a:endParaRPr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1"/>
          </p:nvPr>
        </p:nvSpPr>
        <p:spPr>
          <a:xfrm flipH="1">
            <a:off x="5900900" y="367575"/>
            <a:ext cx="12519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434343"/>
                </a:solidFill>
              </a:rPr>
              <a:t>Gobernanza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125" name="Google Shape;125;p18"/>
          <p:cNvSpPr txBox="1">
            <a:spLocks noGrp="1"/>
          </p:cNvSpPr>
          <p:nvPr>
            <p:ph type="subTitle" idx="2"/>
          </p:nvPr>
        </p:nvSpPr>
        <p:spPr>
          <a:xfrm>
            <a:off x="5900950" y="979750"/>
            <a:ext cx="2610066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434343"/>
                </a:solidFill>
              </a:rPr>
              <a:t>es decir el buen orden de un gobierno en el sentido de armonía entre lo justo y lo eficiente</a:t>
            </a:r>
            <a:endParaRPr lang="en-US" dirty="0">
              <a:solidFill>
                <a:srgbClr val="434343"/>
              </a:solidFill>
            </a:endParaRPr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4"/>
          </p:nvPr>
        </p:nvSpPr>
        <p:spPr>
          <a:xfrm flipH="1">
            <a:off x="5900900" y="1859123"/>
            <a:ext cx="1547238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Esfera pública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subTitle" idx="5"/>
          </p:nvPr>
        </p:nvSpPr>
        <p:spPr>
          <a:xfrm>
            <a:off x="5900949" y="2471298"/>
            <a:ext cx="2958016" cy="1264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434343"/>
                </a:solidFill>
              </a:rPr>
              <a:t>espacio de participación ciudadana donde se discuten</a:t>
            </a:r>
            <a:r>
              <a:rPr lang="en-US" dirty="0"/>
              <a:t> temas de mutuo interes respecto a problemas o inquietudes que surjan en una comunidad o espacio</a:t>
            </a:r>
            <a:endParaRPr lang="en-US" dirty="0">
              <a:solidFill>
                <a:srgbClr val="434343"/>
              </a:solidFill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7"/>
          </p:nvPr>
        </p:nvSpPr>
        <p:spPr>
          <a:xfrm flipH="1">
            <a:off x="285135" y="367575"/>
            <a:ext cx="295789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effectLst/>
                <a:latin typeface="Anto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s-AR" sz="1400" dirty="0">
                <a:effectLst/>
                <a:latin typeface="Anto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ensión entre el conocimiento experto y el orden político</a:t>
            </a:r>
            <a:endParaRPr sz="1400" dirty="0">
              <a:solidFill>
                <a:srgbClr val="434343"/>
              </a:solidFill>
              <a:latin typeface="Anton" panose="020B0604020202020204" charset="0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8"/>
          </p:nvPr>
        </p:nvSpPr>
        <p:spPr>
          <a:xfrm>
            <a:off x="632958" y="979775"/>
            <a:ext cx="2610067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434343"/>
                </a:solidFill>
              </a:rPr>
              <a:t>¿una negación por la intromisión de la mirada publica en la ciencia y la tecnología?</a:t>
            </a:r>
            <a:endParaRPr lang="en-US" dirty="0">
              <a:solidFill>
                <a:srgbClr val="434343"/>
              </a:solidFill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13"/>
          </p:nvPr>
        </p:nvSpPr>
        <p:spPr>
          <a:xfrm flipH="1">
            <a:off x="1394425" y="1859121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Esfera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14"/>
          </p:nvPr>
        </p:nvSpPr>
        <p:spPr>
          <a:xfrm>
            <a:off x="0" y="2471313"/>
            <a:ext cx="3243025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434343"/>
                </a:solidFill>
              </a:rPr>
              <a:t>publica o privada, es un ámbito donde se establecen ciertos valores o conocimientos comunes en el grupo de personas que participan de ella</a:t>
            </a:r>
            <a:endParaRPr lang="en-US" dirty="0">
              <a:solidFill>
                <a:srgbClr val="434343"/>
              </a:solidFill>
            </a:endParaRPr>
          </a:p>
        </p:txBody>
      </p:sp>
      <p:sp>
        <p:nvSpPr>
          <p:cNvPr id="132" name="Google Shape;132;p18"/>
          <p:cNvSpPr txBox="1">
            <a:spLocks noGrp="1"/>
          </p:cNvSpPr>
          <p:nvPr>
            <p:ph type="title" idx="15"/>
          </p:nvPr>
        </p:nvSpPr>
        <p:spPr>
          <a:xfrm>
            <a:off x="4671338" y="3661082"/>
            <a:ext cx="8892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chemeClr val="accent2"/>
                </a:solidFill>
              </a:rPr>
              <a:t>06</a:t>
            </a:r>
            <a:endParaRPr sz="5500">
              <a:solidFill>
                <a:schemeClr val="accent2"/>
              </a:solidFill>
            </a:endParaRPr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16"/>
          </p:nvPr>
        </p:nvSpPr>
        <p:spPr>
          <a:xfrm flipH="1">
            <a:off x="5900900" y="3376575"/>
            <a:ext cx="19932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Esfera genuina de entendimiento</a:t>
            </a:r>
            <a:endParaRPr lang="es-AR" dirty="0"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17"/>
          </p:nvPr>
        </p:nvSpPr>
        <p:spPr>
          <a:xfrm>
            <a:off x="5900950" y="3988751"/>
            <a:ext cx="1993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desarrollo de una genuina esfera publica capacitada para una discusión de la ciencia y la tecnología.</a:t>
            </a:r>
            <a:endParaRPr dirty="0"/>
          </a:p>
        </p:txBody>
      </p:sp>
      <p:sp>
        <p:nvSpPr>
          <p:cNvPr id="135" name="Google Shape;135;p18"/>
          <p:cNvSpPr txBox="1">
            <a:spLocks noGrp="1"/>
          </p:cNvSpPr>
          <p:nvPr>
            <p:ph type="title" idx="18"/>
          </p:nvPr>
        </p:nvSpPr>
        <p:spPr>
          <a:xfrm>
            <a:off x="3583427" y="3661077"/>
            <a:ext cx="8892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chemeClr val="accent2"/>
                </a:solidFill>
              </a:rPr>
              <a:t>05</a:t>
            </a:r>
            <a:endParaRPr sz="5500">
              <a:solidFill>
                <a:schemeClr val="accent2"/>
              </a:solidFill>
            </a:endParaRPr>
          </a:p>
        </p:txBody>
      </p:sp>
      <p:sp>
        <p:nvSpPr>
          <p:cNvPr id="136" name="Google Shape;136;p18"/>
          <p:cNvSpPr txBox="1">
            <a:spLocks noGrp="1"/>
          </p:cNvSpPr>
          <p:nvPr>
            <p:ph type="subTitle" idx="19"/>
          </p:nvPr>
        </p:nvSpPr>
        <p:spPr>
          <a:xfrm flipH="1">
            <a:off x="125162" y="3262527"/>
            <a:ext cx="3141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400" dirty="0"/>
              <a:t>La</a:t>
            </a:r>
            <a:r>
              <a:rPr lang="es-MX" dirty="0"/>
              <a:t> </a:t>
            </a:r>
            <a:r>
              <a:rPr lang="es-MX" sz="1400" dirty="0"/>
              <a:t>esfera pública como precondición para el desarrollo democrático </a:t>
            </a:r>
            <a:endParaRPr lang="es-AR" dirty="0"/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20"/>
          </p:nvPr>
        </p:nvSpPr>
        <p:spPr>
          <a:xfrm>
            <a:off x="73555" y="3864373"/>
            <a:ext cx="31416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espacio de encuentro entre sujetos que argumentan y razonan en un proceso discursivo abierto dirigido al mutuo entendimiento sobre tópicos que les preocupan o interesan, como colectivo.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/>
          <p:nvPr/>
        </p:nvSpPr>
        <p:spPr>
          <a:xfrm>
            <a:off x="0" y="673200"/>
            <a:ext cx="6669600" cy="4470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 t="20810" b="20816"/>
          <a:stretch/>
        </p:blipFill>
        <p:spPr>
          <a:xfrm>
            <a:off x="0" y="0"/>
            <a:ext cx="5876897" cy="514342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3757850" y="-54450"/>
            <a:ext cx="1628400" cy="4515300"/>
          </a:xfrm>
          <a:prstGeom prst="rect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subTitle" idx="1"/>
          </p:nvPr>
        </p:nvSpPr>
        <p:spPr>
          <a:xfrm>
            <a:off x="5942161" y="323638"/>
            <a:ext cx="3076889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Broncano plantea que los temas relacionados con la ciencia y la tecnología se incluyan en esta esfera pública, ya que a pesar de que muchos ciudadanos no seamos expertos en esto, sí forman parte de nuestro día a día. </a:t>
            </a:r>
            <a:endParaRPr dirty="0"/>
          </a:p>
        </p:txBody>
      </p:sp>
      <p:sp>
        <p:nvSpPr>
          <p:cNvPr id="146" name="Google Shape;146;p19"/>
          <p:cNvSpPr txBox="1">
            <a:spLocks noGrp="1"/>
          </p:cNvSpPr>
          <p:nvPr>
            <p:ph type="ctrTitle"/>
          </p:nvPr>
        </p:nvSpPr>
        <p:spPr>
          <a:xfrm>
            <a:off x="1787850" y="1648689"/>
            <a:ext cx="30939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Esfera pública extendida</a:t>
            </a:r>
            <a:br>
              <a:rPr lang="es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" sz="2000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¿A que se refiere?</a:t>
            </a:r>
            <a:endParaRPr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Google Shape;145;p19">
            <a:extLst>
              <a:ext uri="{FF2B5EF4-FFF2-40B4-BE49-F238E27FC236}">
                <a16:creationId xmlns:a16="http://schemas.microsoft.com/office/drawing/2014/main" id="{29F433BD-B8D9-48D8-98CD-6E81AFE053B1}"/>
              </a:ext>
            </a:extLst>
          </p:cNvPr>
          <p:cNvSpPr txBox="1">
            <a:spLocks/>
          </p:cNvSpPr>
          <p:nvPr/>
        </p:nvSpPr>
        <p:spPr>
          <a:xfrm>
            <a:off x="5942160" y="1648689"/>
            <a:ext cx="3076889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es-MX" dirty="0"/>
              <a:t>Encontrar una forma de discusión que entrecruce el conocimiento experto con la discusión abierta de los valores compartidos tanto como los ciudadanos como la comunidad epistémica.</a:t>
            </a:r>
          </a:p>
        </p:txBody>
      </p:sp>
      <p:sp>
        <p:nvSpPr>
          <p:cNvPr id="3" name="Google Shape;145;p19">
            <a:extLst>
              <a:ext uri="{FF2B5EF4-FFF2-40B4-BE49-F238E27FC236}">
                <a16:creationId xmlns:a16="http://schemas.microsoft.com/office/drawing/2014/main" id="{373E6A5D-F780-4178-BA59-73FB1A53513C}"/>
              </a:ext>
            </a:extLst>
          </p:cNvPr>
          <p:cNvSpPr txBox="1">
            <a:spLocks/>
          </p:cNvSpPr>
          <p:nvPr/>
        </p:nvSpPr>
        <p:spPr>
          <a:xfrm>
            <a:off x="5960150" y="3075303"/>
            <a:ext cx="3076889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es-MX" dirty="0"/>
              <a:t>Ya que una esfera pública es un intermedio entre las instituciones de poder y la sociedad civil; La basta capacidad en el campo epistemológico por parte no solo de expertos sino de toda la colectividad será una clara instancia para una sociedad más justa respecto a las decisiones que se tomen y la justicia que se aplique. </a:t>
            </a:r>
          </a:p>
        </p:txBody>
      </p:sp>
      <p:sp>
        <p:nvSpPr>
          <p:cNvPr id="4" name="Google Shape;144;p19">
            <a:extLst>
              <a:ext uri="{FF2B5EF4-FFF2-40B4-BE49-F238E27FC236}">
                <a16:creationId xmlns:a16="http://schemas.microsoft.com/office/drawing/2014/main" id="{335EEFBA-A9A3-454F-8EC1-29297424D9C4}"/>
              </a:ext>
            </a:extLst>
          </p:cNvPr>
          <p:cNvSpPr/>
          <p:nvPr/>
        </p:nvSpPr>
        <p:spPr>
          <a:xfrm>
            <a:off x="5940486" y="82271"/>
            <a:ext cx="3183850" cy="1207258"/>
          </a:xfrm>
          <a:prstGeom prst="rect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44;p19">
            <a:extLst>
              <a:ext uri="{FF2B5EF4-FFF2-40B4-BE49-F238E27FC236}">
                <a16:creationId xmlns:a16="http://schemas.microsoft.com/office/drawing/2014/main" id="{4DECB9C2-8638-4749-AA41-0B703489A9CB}"/>
              </a:ext>
            </a:extLst>
          </p:cNvPr>
          <p:cNvSpPr/>
          <p:nvPr/>
        </p:nvSpPr>
        <p:spPr>
          <a:xfrm>
            <a:off x="5942160" y="1472880"/>
            <a:ext cx="3183850" cy="912771"/>
          </a:xfrm>
          <a:prstGeom prst="rect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44;p19">
            <a:extLst>
              <a:ext uri="{FF2B5EF4-FFF2-40B4-BE49-F238E27FC236}">
                <a16:creationId xmlns:a16="http://schemas.microsoft.com/office/drawing/2014/main" id="{1F8EA30B-083F-4103-AB2C-0CE2B13D74F4}"/>
              </a:ext>
            </a:extLst>
          </p:cNvPr>
          <p:cNvSpPr/>
          <p:nvPr/>
        </p:nvSpPr>
        <p:spPr>
          <a:xfrm>
            <a:off x="5936165" y="2674989"/>
            <a:ext cx="3183850" cy="1448625"/>
          </a:xfrm>
          <a:prstGeom prst="rect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8188;p44">
            <a:extLst>
              <a:ext uri="{FF2B5EF4-FFF2-40B4-BE49-F238E27FC236}">
                <a16:creationId xmlns:a16="http://schemas.microsoft.com/office/drawing/2014/main" id="{B9765B75-15E0-45EE-950F-5E1D6803769A}"/>
              </a:ext>
            </a:extLst>
          </p:cNvPr>
          <p:cNvGrpSpPr/>
          <p:nvPr/>
        </p:nvGrpSpPr>
        <p:grpSpPr>
          <a:xfrm>
            <a:off x="6126027" y="4672254"/>
            <a:ext cx="294442" cy="295215"/>
            <a:chOff x="6679825" y="2693700"/>
            <a:chExt cx="257875" cy="258575"/>
          </a:xfrm>
        </p:grpSpPr>
        <p:sp>
          <p:nvSpPr>
            <p:cNvPr id="23" name="Google Shape;8189;p44">
              <a:extLst>
                <a:ext uri="{FF2B5EF4-FFF2-40B4-BE49-F238E27FC236}">
                  <a16:creationId xmlns:a16="http://schemas.microsoft.com/office/drawing/2014/main" id="{B9FBA010-B83B-4A08-AD89-E4F5FF2F65AC}"/>
                </a:ext>
              </a:extLst>
            </p:cNvPr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190;p44">
              <a:extLst>
                <a:ext uri="{FF2B5EF4-FFF2-40B4-BE49-F238E27FC236}">
                  <a16:creationId xmlns:a16="http://schemas.microsoft.com/office/drawing/2014/main" id="{0BCD7FCE-063B-4944-B29F-661CF804E1D0}"/>
                </a:ext>
              </a:extLst>
            </p:cNvPr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7813;p44">
            <a:extLst>
              <a:ext uri="{FF2B5EF4-FFF2-40B4-BE49-F238E27FC236}">
                <a16:creationId xmlns:a16="http://schemas.microsoft.com/office/drawing/2014/main" id="{17D639F5-B323-4687-BA7E-FD543586B22A}"/>
              </a:ext>
            </a:extLst>
          </p:cNvPr>
          <p:cNvGrpSpPr/>
          <p:nvPr/>
        </p:nvGrpSpPr>
        <p:grpSpPr>
          <a:xfrm>
            <a:off x="6767679" y="4672254"/>
            <a:ext cx="298272" cy="302580"/>
            <a:chOff x="-2777700" y="2049775"/>
            <a:chExt cx="287325" cy="291475"/>
          </a:xfrm>
        </p:grpSpPr>
        <p:sp>
          <p:nvSpPr>
            <p:cNvPr id="26" name="Google Shape;7814;p44">
              <a:extLst>
                <a:ext uri="{FF2B5EF4-FFF2-40B4-BE49-F238E27FC236}">
                  <a16:creationId xmlns:a16="http://schemas.microsoft.com/office/drawing/2014/main" id="{C1E352F0-88E4-4DF5-90C0-97A0BE101855}"/>
                </a:ext>
              </a:extLst>
            </p:cNvPr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5;p44">
              <a:extLst>
                <a:ext uri="{FF2B5EF4-FFF2-40B4-BE49-F238E27FC236}">
                  <a16:creationId xmlns:a16="http://schemas.microsoft.com/office/drawing/2014/main" id="{33B4B7E3-361B-4D2C-ACE7-65CF1958AB4A}"/>
                </a:ext>
              </a:extLst>
            </p:cNvPr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6;p44">
              <a:extLst>
                <a:ext uri="{FF2B5EF4-FFF2-40B4-BE49-F238E27FC236}">
                  <a16:creationId xmlns:a16="http://schemas.microsoft.com/office/drawing/2014/main" id="{3959AB48-421E-4658-9F15-9996A499005F}"/>
                </a:ext>
              </a:extLst>
            </p:cNvPr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8032;p44">
            <a:extLst>
              <a:ext uri="{FF2B5EF4-FFF2-40B4-BE49-F238E27FC236}">
                <a16:creationId xmlns:a16="http://schemas.microsoft.com/office/drawing/2014/main" id="{25FA6E36-71D3-4E05-ACBF-17D614163B52}"/>
              </a:ext>
            </a:extLst>
          </p:cNvPr>
          <p:cNvGrpSpPr/>
          <p:nvPr/>
        </p:nvGrpSpPr>
        <p:grpSpPr>
          <a:xfrm>
            <a:off x="7498594" y="4669051"/>
            <a:ext cx="307459" cy="301620"/>
            <a:chOff x="-1183550" y="3586525"/>
            <a:chExt cx="296175" cy="290550"/>
          </a:xfrm>
        </p:grpSpPr>
        <p:sp>
          <p:nvSpPr>
            <p:cNvPr id="30" name="Google Shape;8033;p44">
              <a:extLst>
                <a:ext uri="{FF2B5EF4-FFF2-40B4-BE49-F238E27FC236}">
                  <a16:creationId xmlns:a16="http://schemas.microsoft.com/office/drawing/2014/main" id="{76E80D33-7729-428B-BD74-194840AFFA4A}"/>
                </a:ext>
              </a:extLst>
            </p:cNvPr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34;p44">
              <a:extLst>
                <a:ext uri="{FF2B5EF4-FFF2-40B4-BE49-F238E27FC236}">
                  <a16:creationId xmlns:a16="http://schemas.microsoft.com/office/drawing/2014/main" id="{B5814442-A887-4181-87CE-9429BB711777}"/>
                </a:ext>
              </a:extLst>
            </p:cNvPr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35;p44">
              <a:extLst>
                <a:ext uri="{FF2B5EF4-FFF2-40B4-BE49-F238E27FC236}">
                  <a16:creationId xmlns:a16="http://schemas.microsoft.com/office/drawing/2014/main" id="{F6F5F088-CD64-4708-A17D-08A4A20C36D3}"/>
                </a:ext>
              </a:extLst>
            </p:cNvPr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36;p44">
              <a:extLst>
                <a:ext uri="{FF2B5EF4-FFF2-40B4-BE49-F238E27FC236}">
                  <a16:creationId xmlns:a16="http://schemas.microsoft.com/office/drawing/2014/main" id="{99CBA43A-57B9-49D8-833D-D342A7DAADCA}"/>
                </a:ext>
              </a:extLst>
            </p:cNvPr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37;p44">
              <a:extLst>
                <a:ext uri="{FF2B5EF4-FFF2-40B4-BE49-F238E27FC236}">
                  <a16:creationId xmlns:a16="http://schemas.microsoft.com/office/drawing/2014/main" id="{F4FD3273-32FC-4FAC-ADA4-9BFA57623003}"/>
                </a:ext>
              </a:extLst>
            </p:cNvPr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038;p44">
              <a:extLst>
                <a:ext uri="{FF2B5EF4-FFF2-40B4-BE49-F238E27FC236}">
                  <a16:creationId xmlns:a16="http://schemas.microsoft.com/office/drawing/2014/main" id="{54136314-B43D-4285-9BDE-FEF10C127107}"/>
                </a:ext>
              </a:extLst>
            </p:cNvPr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039;p44">
              <a:extLst>
                <a:ext uri="{FF2B5EF4-FFF2-40B4-BE49-F238E27FC236}">
                  <a16:creationId xmlns:a16="http://schemas.microsoft.com/office/drawing/2014/main" id="{9B730B9A-3B70-4B4F-B231-B7D66E571929}"/>
                </a:ext>
              </a:extLst>
            </p:cNvPr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040;p44">
              <a:extLst>
                <a:ext uri="{FF2B5EF4-FFF2-40B4-BE49-F238E27FC236}">
                  <a16:creationId xmlns:a16="http://schemas.microsoft.com/office/drawing/2014/main" id="{B0A71B4F-2692-4689-BE56-34B268C40C1B}"/>
                </a:ext>
              </a:extLst>
            </p:cNvPr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041;p44">
              <a:extLst>
                <a:ext uri="{FF2B5EF4-FFF2-40B4-BE49-F238E27FC236}">
                  <a16:creationId xmlns:a16="http://schemas.microsoft.com/office/drawing/2014/main" id="{BBFC4A23-AFC1-4C55-B17E-EF8A1E9A5C3A}"/>
                </a:ext>
              </a:extLst>
            </p:cNvPr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552;p35">
            <a:extLst>
              <a:ext uri="{FF2B5EF4-FFF2-40B4-BE49-F238E27FC236}">
                <a16:creationId xmlns:a16="http://schemas.microsoft.com/office/drawing/2014/main" id="{B70670E7-E1B3-4381-832D-C8E8A9FDB357}"/>
              </a:ext>
            </a:extLst>
          </p:cNvPr>
          <p:cNvGrpSpPr/>
          <p:nvPr/>
        </p:nvGrpSpPr>
        <p:grpSpPr>
          <a:xfrm>
            <a:off x="8811381" y="4713560"/>
            <a:ext cx="207668" cy="230255"/>
            <a:chOff x="3300325" y="249875"/>
            <a:chExt cx="433725" cy="480900"/>
          </a:xfrm>
        </p:grpSpPr>
        <p:sp>
          <p:nvSpPr>
            <p:cNvPr id="40" name="Google Shape;3553;p35">
              <a:extLst>
                <a:ext uri="{FF2B5EF4-FFF2-40B4-BE49-F238E27FC236}">
                  <a16:creationId xmlns:a16="http://schemas.microsoft.com/office/drawing/2014/main" id="{2782162E-C7FD-4425-89EE-B4FB45F85B40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" name="Google Shape;3554;p35">
              <a:extLst>
                <a:ext uri="{FF2B5EF4-FFF2-40B4-BE49-F238E27FC236}">
                  <a16:creationId xmlns:a16="http://schemas.microsoft.com/office/drawing/2014/main" id="{0F1D5C44-5684-4D5C-8664-B75483988F4B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3555;p35">
              <a:extLst>
                <a:ext uri="{FF2B5EF4-FFF2-40B4-BE49-F238E27FC236}">
                  <a16:creationId xmlns:a16="http://schemas.microsoft.com/office/drawing/2014/main" id="{8B94FA13-358F-4D60-A62C-D54B792C67C6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3556;p35">
              <a:extLst>
                <a:ext uri="{FF2B5EF4-FFF2-40B4-BE49-F238E27FC236}">
                  <a16:creationId xmlns:a16="http://schemas.microsoft.com/office/drawing/2014/main" id="{5D1C1135-CE72-4D9E-A4AD-799C1B295821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" name="Google Shape;3557;p35">
              <a:extLst>
                <a:ext uri="{FF2B5EF4-FFF2-40B4-BE49-F238E27FC236}">
                  <a16:creationId xmlns:a16="http://schemas.microsoft.com/office/drawing/2014/main" id="{3EDD19EB-D9D0-44E9-987C-6A8E9573B788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" name="Google Shape;3558;p35">
              <a:extLst>
                <a:ext uri="{FF2B5EF4-FFF2-40B4-BE49-F238E27FC236}">
                  <a16:creationId xmlns:a16="http://schemas.microsoft.com/office/drawing/2014/main" id="{6792909F-8B9D-4741-8727-8B55EE2B8AD8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" name="Google Shape;3702;p35">
            <a:extLst>
              <a:ext uri="{FF2B5EF4-FFF2-40B4-BE49-F238E27FC236}">
                <a16:creationId xmlns:a16="http://schemas.microsoft.com/office/drawing/2014/main" id="{0F74A9B0-6339-4255-B413-AA0551C0D176}"/>
              </a:ext>
            </a:extLst>
          </p:cNvPr>
          <p:cNvSpPr/>
          <p:nvPr/>
        </p:nvSpPr>
        <p:spPr>
          <a:xfrm>
            <a:off x="8209479" y="4719585"/>
            <a:ext cx="226903" cy="214766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subTitle" idx="2"/>
          </p:nvPr>
        </p:nvSpPr>
        <p:spPr>
          <a:xfrm>
            <a:off x="1893600" y="2470584"/>
            <a:ext cx="53568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/>
              <a:t>“Las capacidades de una persona, de una comunidad, de una sociedad, hablan del grado de control que tiene sobre su propia existencia”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80FEEE6-5315-4BE7-8023-33CF99CF5762}"/>
              </a:ext>
            </a:extLst>
          </p:cNvPr>
          <p:cNvSpPr txBox="1"/>
          <p:nvPr/>
        </p:nvSpPr>
        <p:spPr>
          <a:xfrm>
            <a:off x="1677290" y="2930958"/>
            <a:ext cx="60017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600" dirty="0">
                <a:solidFill>
                  <a:schemeClr val="tx2">
                    <a:lumMod val="25000"/>
                  </a:schemeClr>
                </a:solidFill>
                <a:effectLst/>
                <a:latin typeface="Abel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Mayor conocimiento </a:t>
            </a:r>
            <a:r>
              <a:rPr lang="es-AR" sz="1600" dirty="0">
                <a:solidFill>
                  <a:schemeClr val="tx2">
                    <a:lumMod val="25000"/>
                  </a:schemeClr>
                </a:solidFill>
                <a:effectLst/>
                <a:latin typeface="Abel" panose="020B060402020202020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s-AR" sz="1600" dirty="0">
                <a:solidFill>
                  <a:schemeClr val="tx2">
                    <a:lumMod val="25000"/>
                  </a:schemeClr>
                </a:solidFill>
                <a:effectLst/>
                <a:latin typeface="Abel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Mayor control de su existencia </a:t>
            </a:r>
            <a:r>
              <a:rPr lang="es-AR" sz="1600" dirty="0">
                <a:solidFill>
                  <a:schemeClr val="tx2">
                    <a:lumMod val="25000"/>
                  </a:schemeClr>
                </a:solidFill>
                <a:effectLst/>
                <a:latin typeface="Abel" panose="020B060402020202020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s-AR" sz="1600" dirty="0">
                <a:solidFill>
                  <a:schemeClr val="tx2">
                    <a:lumMod val="25000"/>
                  </a:schemeClr>
                </a:solidFill>
                <a:effectLst/>
                <a:latin typeface="Abel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Mayor libertad</a:t>
            </a:r>
          </a:p>
          <a:p>
            <a:endParaRPr lang="es-AR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27"/>
          <p:cNvPicPr preferRelativeResize="0"/>
          <p:nvPr/>
        </p:nvPicPr>
        <p:blipFill rotWithShape="1">
          <a:blip r:embed="rId3">
            <a:alphaModFix/>
          </a:blip>
          <a:srcRect l="27225" b="45622"/>
          <a:stretch/>
        </p:blipFill>
        <p:spPr>
          <a:xfrm flipH="1">
            <a:off x="0" y="0"/>
            <a:ext cx="45917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7"/>
          <p:cNvPicPr preferRelativeResize="0"/>
          <p:nvPr/>
        </p:nvPicPr>
        <p:blipFill rotWithShape="1">
          <a:blip r:embed="rId4">
            <a:alphaModFix/>
          </a:blip>
          <a:srcRect l="27813" r="12641"/>
          <a:stretch/>
        </p:blipFill>
        <p:spPr>
          <a:xfrm>
            <a:off x="4551598" y="0"/>
            <a:ext cx="4591698" cy="5143424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7"/>
          <p:cNvSpPr/>
          <p:nvPr/>
        </p:nvSpPr>
        <p:spPr>
          <a:xfrm flipH="1">
            <a:off x="3757750" y="0"/>
            <a:ext cx="1628400" cy="52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7"/>
          <p:cNvSpPr txBox="1">
            <a:spLocks noGrp="1"/>
          </p:cNvSpPr>
          <p:nvPr>
            <p:ph type="ctrTitle"/>
          </p:nvPr>
        </p:nvSpPr>
        <p:spPr>
          <a:xfrm>
            <a:off x="3777500" y="1716150"/>
            <a:ext cx="1628399" cy="8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QUÉ SOSTIENE BRONCANO SOBRE LA ESFERA PÚBLICA</a:t>
            </a:r>
            <a:endParaRPr sz="2700" dirty="0">
              <a:solidFill>
                <a:srgbClr val="434343"/>
              </a:solidFill>
            </a:endParaRPr>
          </a:p>
        </p:txBody>
      </p:sp>
      <p:sp>
        <p:nvSpPr>
          <p:cNvPr id="368" name="Google Shape;368;p27"/>
          <p:cNvSpPr txBox="1">
            <a:spLocks noGrp="1"/>
          </p:cNvSpPr>
          <p:nvPr>
            <p:ph type="subTitle" idx="1"/>
          </p:nvPr>
        </p:nvSpPr>
        <p:spPr>
          <a:xfrm flipH="1">
            <a:off x="992525" y="1809450"/>
            <a:ext cx="22434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Ciencia y tecnnología</a:t>
            </a:r>
            <a:endParaRPr sz="1800" dirty="0"/>
          </a:p>
        </p:txBody>
      </p:sp>
      <p:sp>
        <p:nvSpPr>
          <p:cNvPr id="369" name="Google Shape;369;p27"/>
          <p:cNvSpPr txBox="1">
            <a:spLocks noGrp="1"/>
          </p:cNvSpPr>
          <p:nvPr>
            <p:ph type="subTitle" idx="2"/>
          </p:nvPr>
        </p:nvSpPr>
        <p:spPr>
          <a:xfrm>
            <a:off x="857955" y="2571712"/>
            <a:ext cx="2596445" cy="13116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Broncano plantea que el conocimiento en campos relacionados a la ciencia y tecnología no es equitativo, lo que nos lleva a preguntarnos si será posible que estas ciencias existan en la democracia y que la democracia exista en ellas.</a:t>
            </a:r>
            <a:endParaRPr dirty="0"/>
          </a:p>
        </p:txBody>
      </p:sp>
      <p:sp>
        <p:nvSpPr>
          <p:cNvPr id="370" name="Google Shape;370;p27"/>
          <p:cNvSpPr txBox="1">
            <a:spLocks noGrp="1"/>
          </p:cNvSpPr>
          <p:nvPr>
            <p:ph type="subTitle" idx="3"/>
          </p:nvPr>
        </p:nvSpPr>
        <p:spPr>
          <a:xfrm flipH="1">
            <a:off x="5908125" y="1809450"/>
            <a:ext cx="22434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Democracia</a:t>
            </a:r>
            <a:endParaRPr sz="1800" dirty="0"/>
          </a:p>
        </p:txBody>
      </p:sp>
      <p:sp>
        <p:nvSpPr>
          <p:cNvPr id="371" name="Google Shape;371;p27"/>
          <p:cNvSpPr txBox="1">
            <a:spLocks noGrp="1"/>
          </p:cNvSpPr>
          <p:nvPr>
            <p:ph type="subTitle" idx="4"/>
          </p:nvPr>
        </p:nvSpPr>
        <p:spPr>
          <a:xfrm>
            <a:off x="5915378" y="2678542"/>
            <a:ext cx="2236147" cy="19950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Para que haya democracia es fundamental que haya un </a:t>
            </a:r>
            <a:r>
              <a:rPr lang="es-ES" b="1" dirty="0"/>
              <a:t>sistema de responsabilidades </a:t>
            </a:r>
            <a:r>
              <a:rPr lang="es-ES" dirty="0"/>
              <a:t>en el que la comunidad se haga cargo de la toma de decisiones, por lo que los ciudadanos, a pesar de no ser expertos, pasarían a tener gran importancia en la toma de decisiones relacionadas a los campos mencionados.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8"/>
          <p:cNvSpPr txBox="1">
            <a:spLocks noGrp="1"/>
          </p:cNvSpPr>
          <p:nvPr>
            <p:ph type="subTitle" idx="1"/>
          </p:nvPr>
        </p:nvSpPr>
        <p:spPr>
          <a:xfrm>
            <a:off x="1195569" y="2219241"/>
            <a:ext cx="27768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1500" dirty="0"/>
              <a:t>Hay una gran tensión entre este</a:t>
            </a:r>
          </a:p>
          <a:p>
            <a:r>
              <a:rPr lang="es-ES" sz="1500" dirty="0"/>
              <a:t>conocimiento y la justicia, </a:t>
            </a:r>
          </a:p>
          <a:p>
            <a:r>
              <a:rPr lang="es-ES" sz="1500" dirty="0"/>
              <a:t>probablemente porque es</a:t>
            </a:r>
          </a:p>
          <a:p>
            <a:r>
              <a:rPr lang="es-ES" sz="1500" dirty="0"/>
              <a:t>imposible pensar en ambas cosas </a:t>
            </a:r>
          </a:p>
          <a:p>
            <a:r>
              <a:rPr lang="es-ES" sz="1500" dirty="0"/>
              <a:t>de forma independiente; si </a:t>
            </a:r>
          </a:p>
          <a:p>
            <a:r>
              <a:rPr lang="es-ES" sz="1500" dirty="0"/>
              <a:t>pensáramos en dichos extremos </a:t>
            </a:r>
          </a:p>
          <a:p>
            <a:r>
              <a:rPr lang="es-ES" sz="1500" dirty="0"/>
              <a:t>de forma independiente la tensión</a:t>
            </a:r>
          </a:p>
          <a:p>
            <a:r>
              <a:rPr lang="es-ES" sz="1500" dirty="0"/>
              <a:t>sería irresoluble.</a:t>
            </a:r>
            <a:endParaRPr sz="1500" dirty="0"/>
          </a:p>
        </p:txBody>
      </p:sp>
      <p:sp>
        <p:nvSpPr>
          <p:cNvPr id="387" name="Google Shape;387;p28"/>
          <p:cNvSpPr txBox="1">
            <a:spLocks noGrp="1"/>
          </p:cNvSpPr>
          <p:nvPr>
            <p:ph type="ctrTitle"/>
          </p:nvPr>
        </p:nvSpPr>
        <p:spPr>
          <a:xfrm flipH="1">
            <a:off x="4391378" y="1777739"/>
            <a:ext cx="4380087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CONOCIMIENTO EPISTEMOLÓGICO</a:t>
            </a:r>
            <a:br>
              <a:rPr lang="es" dirty="0"/>
            </a:br>
            <a:r>
              <a:rPr lang="es" dirty="0"/>
              <a:t>Y JUSTICIA </a:t>
            </a:r>
            <a:endParaRPr dirty="0"/>
          </a:p>
        </p:txBody>
      </p:sp>
      <p:sp>
        <p:nvSpPr>
          <p:cNvPr id="388" name="Google Shape;388;p28"/>
          <p:cNvSpPr/>
          <p:nvPr/>
        </p:nvSpPr>
        <p:spPr>
          <a:xfrm flipH="1">
            <a:off x="1081950" y="0"/>
            <a:ext cx="1628400" cy="82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9"/>
          <p:cNvSpPr txBox="1">
            <a:spLocks noGrp="1"/>
          </p:cNvSpPr>
          <p:nvPr>
            <p:ph type="ctrTitle"/>
          </p:nvPr>
        </p:nvSpPr>
        <p:spPr>
          <a:xfrm flipH="1">
            <a:off x="4939425" y="1545450"/>
            <a:ext cx="34425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QUÉ SE NECESITA</a:t>
            </a:r>
            <a:endParaRPr dirty="0"/>
          </a:p>
        </p:txBody>
      </p:sp>
      <p:sp>
        <p:nvSpPr>
          <p:cNvPr id="394" name="Google Shape;394;p29"/>
          <p:cNvSpPr txBox="1">
            <a:spLocks noGrp="1"/>
          </p:cNvSpPr>
          <p:nvPr>
            <p:ph type="subTitle" idx="1"/>
          </p:nvPr>
        </p:nvSpPr>
        <p:spPr>
          <a:xfrm>
            <a:off x="1139125" y="2298275"/>
            <a:ext cx="37278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300" dirty="0"/>
              <a:t>Conceder conocimientos básicos de las ciencias epistemológicas a los ciudadanos.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300" dirty="0"/>
              <a:t>Que el conocimiento experto comunique el tema a discutir bajo las constricciones de una comunicación limitada para que todos lo puedan entender.</a:t>
            </a:r>
          </a:p>
          <a:p>
            <a:pPr marL="0" indent="0"/>
            <a:endParaRPr lang="es-ES" sz="1300" dirty="0"/>
          </a:p>
          <a:p>
            <a:pPr marL="0" indent="0"/>
            <a:endParaRPr lang="es-E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144;p19"/>
          <p:cNvSpPr/>
          <p:nvPr/>
        </p:nvSpPr>
        <p:spPr>
          <a:xfrm>
            <a:off x="1422400" y="3046507"/>
            <a:ext cx="2596443" cy="1061157"/>
          </a:xfrm>
          <a:prstGeom prst="rect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1 CuadroTexto"/>
          <p:cNvSpPr txBox="1"/>
          <p:nvPr/>
        </p:nvSpPr>
        <p:spPr>
          <a:xfrm>
            <a:off x="1422400" y="3046507"/>
            <a:ext cx="2777067" cy="123880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ES" sz="1250" dirty="0">
                <a:solidFill>
                  <a:schemeClr val="bg2">
                    <a:lumMod val="75000"/>
                  </a:schemeClr>
                </a:solidFill>
                <a:latin typeface="Abel" panose="020B0604020202020204" charset="0"/>
              </a:rPr>
              <a:t>De esta forma se podría lograr que exista una discusión abierta entre los valores compartidos, por una </a:t>
            </a:r>
          </a:p>
          <a:p>
            <a:r>
              <a:rPr lang="es-ES" sz="1250" dirty="0">
                <a:solidFill>
                  <a:schemeClr val="bg2">
                    <a:lumMod val="75000"/>
                  </a:schemeClr>
                </a:solidFill>
                <a:latin typeface="Abel" panose="020B0604020202020204" charset="0"/>
              </a:rPr>
              <a:t>lado, del conocimiento experto y, por el otro, de los ciudadanos.</a:t>
            </a:r>
          </a:p>
          <a:p>
            <a:endParaRPr lang="es-E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9"/>
          <p:cNvSpPr txBox="1">
            <a:spLocks noGrp="1"/>
          </p:cNvSpPr>
          <p:nvPr>
            <p:ph type="ctrTitle"/>
          </p:nvPr>
        </p:nvSpPr>
        <p:spPr>
          <a:xfrm flipH="1">
            <a:off x="5295013" y="1446028"/>
            <a:ext cx="3848985" cy="22328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  </a:t>
            </a:r>
            <a:r>
              <a:rPr lang="es" sz="6000" dirty="0"/>
              <a:t>VENTAJAS</a:t>
            </a:r>
            <a:endParaRPr dirty="0"/>
          </a:p>
        </p:txBody>
      </p:sp>
      <p:sp>
        <p:nvSpPr>
          <p:cNvPr id="394" name="Google Shape;394;p29"/>
          <p:cNvSpPr txBox="1">
            <a:spLocks noGrp="1"/>
          </p:cNvSpPr>
          <p:nvPr>
            <p:ph type="subTitle" idx="1"/>
          </p:nvPr>
        </p:nvSpPr>
        <p:spPr>
          <a:xfrm>
            <a:off x="0" y="0"/>
            <a:ext cx="5295014" cy="51434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>
                  <a:lumMod val="75000"/>
                </a:schemeClr>
              </a:buClr>
              <a:buSzPts val="1200"/>
              <a:buFont typeface="Abel"/>
              <a:buChar char="◂"/>
            </a:pPr>
            <a:r>
              <a:rPr lang="es-AR" sz="1400" b="1" dirty="0">
                <a:solidFill>
                  <a:schemeClr val="accent2">
                    <a:lumMod val="75000"/>
                  </a:schemeClr>
                </a:solidFill>
              </a:rPr>
              <a:t>Sera una clara instancia para una sociedad más justa respecto a las decisiones que se tomen y la justicia que se aplique.</a:t>
            </a: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>
                  <a:lumMod val="75000"/>
                </a:schemeClr>
              </a:buClr>
              <a:buSzPts val="1200"/>
              <a:buFont typeface="Abel"/>
              <a:buChar char="◂"/>
            </a:pPr>
            <a:r>
              <a:rPr lang="es-AR" sz="1400" b="1" dirty="0">
                <a:solidFill>
                  <a:schemeClr val="accent2">
                    <a:lumMod val="75000"/>
                  </a:schemeClr>
                </a:solidFill>
              </a:rPr>
              <a:t>Se incluirá a la sociedad general en temas que le afectan de forma cercana pero en los que, usualmente, no se ven invitados a participar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>
                  <a:lumMod val="75000"/>
                </a:schemeClr>
              </a:buClr>
              <a:buSzPts val="1200"/>
              <a:buFont typeface="Abel"/>
              <a:buChar char="◂"/>
            </a:pPr>
            <a:r>
              <a:rPr lang="es-AR" sz="1400" b="1" dirty="0">
                <a:solidFill>
                  <a:schemeClr val="accent2">
                    <a:lumMod val="75000"/>
                  </a:schemeClr>
                </a:solidFill>
              </a:rPr>
              <a:t>Distribución de bienes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>
                  <a:lumMod val="75000"/>
                </a:schemeClr>
              </a:buClr>
              <a:buSzPts val="1200"/>
              <a:buFont typeface="Abel"/>
              <a:buChar char="◂"/>
            </a:pPr>
            <a:r>
              <a:rPr lang="es-AR" sz="1400" b="1" dirty="0">
                <a:solidFill>
                  <a:schemeClr val="accent2">
                    <a:lumMod val="75000"/>
                  </a:schemeClr>
                </a:solidFill>
              </a:rPr>
              <a:t>Garantía de derechos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>
                  <a:lumMod val="75000"/>
                </a:schemeClr>
              </a:buClr>
              <a:buSzPts val="1200"/>
              <a:buFont typeface="Abel"/>
              <a:buChar char="◂"/>
            </a:pPr>
            <a:r>
              <a:rPr lang="es-AR" sz="1400" b="1" dirty="0">
                <a:solidFill>
                  <a:schemeClr val="accent2">
                    <a:lumMod val="75000"/>
                  </a:schemeClr>
                </a:solidFill>
              </a:rPr>
              <a:t>Protección de capacidades personales y sociales</a:t>
            </a:r>
          </a:p>
        </p:txBody>
      </p:sp>
    </p:spTree>
    <p:extLst>
      <p:ext uri="{BB962C8B-B14F-4D97-AF65-F5344CB8AC3E}">
        <p14:creationId xmlns:p14="http://schemas.microsoft.com/office/powerpoint/2010/main" val="1594933969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ational Finance Meet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F566"/>
      </a:accent1>
      <a:accent2>
        <a:srgbClr val="FFF566"/>
      </a:accent2>
      <a:accent3>
        <a:srgbClr val="FFF566"/>
      </a:accent3>
      <a:accent4>
        <a:srgbClr val="FFF566"/>
      </a:accent4>
      <a:accent5>
        <a:srgbClr val="FFF566"/>
      </a:accent5>
      <a:accent6>
        <a:srgbClr val="FFF566"/>
      </a:accent6>
      <a:hlink>
        <a:srgbClr val="FFF5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778</Words>
  <Application>Microsoft Office PowerPoint</Application>
  <PresentationFormat>Presentación en pantalla (16:9)</PresentationFormat>
  <Paragraphs>71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Anton</vt:lpstr>
      <vt:lpstr>Wingdings</vt:lpstr>
      <vt:lpstr>Abel</vt:lpstr>
      <vt:lpstr>Arial</vt:lpstr>
      <vt:lpstr>Saira ExtraCondensed ExtraBold</vt:lpstr>
      <vt:lpstr>International Finance Meeting by Slidesgo</vt:lpstr>
      <vt:lpstr>Entre ingenieros y ciudadanos</vt:lpstr>
      <vt:lpstr>Índice</vt:lpstr>
      <vt:lpstr>04</vt:lpstr>
      <vt:lpstr>Esfera pública extendida ¿A que se refiere?</vt:lpstr>
      <vt:lpstr>Presentación de PowerPoint</vt:lpstr>
      <vt:lpstr>QUÉ SOSTIENE BRONCANO SOBRE LA ESFERA PÚBLICA</vt:lpstr>
      <vt:lpstr>CONOCIMIENTO EPISTEMOLÓGICO Y JUSTICIA </vt:lpstr>
      <vt:lpstr>QUÉ SE NECESITA</vt:lpstr>
      <vt:lpstr>  VENTAJAS</vt:lpstr>
      <vt:lpstr>DESVENTAJAS</vt:lpstr>
      <vt:lpstr>Floreancia Galeano  Roberta Gabor  Pedro Seneriz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 ingenieros y ciudadanos</dc:title>
  <dc:creator>GALEANO</dc:creator>
  <cp:lastModifiedBy>TCL</cp:lastModifiedBy>
  <cp:revision>20</cp:revision>
  <dcterms:modified xsi:type="dcterms:W3CDTF">2020-11-09T14:49:29Z</dcterms:modified>
</cp:coreProperties>
</file>